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4" r:id="rId2"/>
  </p:sldMasterIdLst>
  <p:notesMasterIdLst>
    <p:notesMasterId r:id="rId63"/>
  </p:notesMasterIdLst>
  <p:sldIdLst>
    <p:sldId id="328" r:id="rId3"/>
    <p:sldId id="257" r:id="rId4"/>
    <p:sldId id="279" r:id="rId5"/>
    <p:sldId id="278" r:id="rId6"/>
    <p:sldId id="261" r:id="rId7"/>
    <p:sldId id="262" r:id="rId8"/>
    <p:sldId id="263" r:id="rId9"/>
    <p:sldId id="280" r:id="rId10"/>
    <p:sldId id="264" r:id="rId11"/>
    <p:sldId id="265" r:id="rId12"/>
    <p:sldId id="266" r:id="rId13"/>
    <p:sldId id="267" r:id="rId14"/>
    <p:sldId id="274" r:id="rId15"/>
    <p:sldId id="275" r:id="rId16"/>
    <p:sldId id="276" r:id="rId17"/>
    <p:sldId id="284" r:id="rId18"/>
    <p:sldId id="281" r:id="rId19"/>
    <p:sldId id="716" r:id="rId20"/>
    <p:sldId id="717" r:id="rId21"/>
    <p:sldId id="282" r:id="rId22"/>
    <p:sldId id="283" r:id="rId23"/>
    <p:sldId id="327" r:id="rId24"/>
    <p:sldId id="295" r:id="rId25"/>
    <p:sldId id="286" r:id="rId26"/>
    <p:sldId id="296" r:id="rId27"/>
    <p:sldId id="287" r:id="rId28"/>
    <p:sldId id="268" r:id="rId29"/>
    <p:sldId id="272" r:id="rId30"/>
    <p:sldId id="271" r:id="rId31"/>
    <p:sldId id="270" r:id="rId32"/>
    <p:sldId id="269" r:id="rId33"/>
    <p:sldId id="294" r:id="rId34"/>
    <p:sldId id="297" r:id="rId35"/>
    <p:sldId id="298" r:id="rId36"/>
    <p:sldId id="299" r:id="rId37"/>
    <p:sldId id="289" r:id="rId38"/>
    <p:sldId id="300" r:id="rId39"/>
    <p:sldId id="301" r:id="rId40"/>
    <p:sldId id="325" r:id="rId41"/>
    <p:sldId id="305" r:id="rId42"/>
    <p:sldId id="303" r:id="rId43"/>
    <p:sldId id="291" r:id="rId44"/>
    <p:sldId id="304" r:id="rId45"/>
    <p:sldId id="292" r:id="rId46"/>
    <p:sldId id="306" r:id="rId47"/>
    <p:sldId id="293" r:id="rId48"/>
    <p:sldId id="307" r:id="rId49"/>
    <p:sldId id="308" r:id="rId50"/>
    <p:sldId id="309" r:id="rId51"/>
    <p:sldId id="310" r:id="rId52"/>
    <p:sldId id="311" r:id="rId53"/>
    <p:sldId id="312" r:id="rId54"/>
    <p:sldId id="313" r:id="rId55"/>
    <p:sldId id="314" r:id="rId56"/>
    <p:sldId id="320" r:id="rId57"/>
    <p:sldId id="321" r:id="rId58"/>
    <p:sldId id="322" r:id="rId59"/>
    <p:sldId id="323" r:id="rId60"/>
    <p:sldId id="324" r:id="rId61"/>
    <p:sldId id="258"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88" autoAdjust="0"/>
    <p:restoredTop sz="80888" autoAdjust="0"/>
  </p:normalViewPr>
  <p:slideViewPr>
    <p:cSldViewPr snapToGrid="0">
      <p:cViewPr varScale="1">
        <p:scale>
          <a:sx n="120" d="100"/>
          <a:sy n="120" d="100"/>
        </p:scale>
        <p:origin x="2328" y="192"/>
      </p:cViewPr>
      <p:guideLst>
        <p:guide orient="horz" pos="2160"/>
        <p:guide pos="3840"/>
      </p:guideLst>
    </p:cSldViewPr>
  </p:slideViewPr>
  <p:outlineViewPr>
    <p:cViewPr>
      <p:scale>
        <a:sx n="33" d="100"/>
        <a:sy n="33" d="100"/>
      </p:scale>
      <p:origin x="8" y="1740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image" Target="../media/image67.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image" Target="../media/image71.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image" Target="../media/image74.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image" Target="../media/image1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Cambria"/>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Cambria"/>
              </a:defRPr>
            </a:lvl1pPr>
          </a:lstStyle>
          <a:p>
            <a:fld id="{6A76DC9D-C34C-4127-8112-CA35BCCCD542}" type="datetimeFigureOut">
              <a:rPr lang="en-US" smtClean="0"/>
              <a:pPr/>
              <a:t>7/31/20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Cambria"/>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Cambria"/>
              </a:defRPr>
            </a:lvl1pPr>
          </a:lstStyle>
          <a:p>
            <a:fld id="{AE54227A-E1E0-41DF-805D-CD0BD5C453C7}" type="slidenum">
              <a:rPr lang="en-US" smtClean="0"/>
              <a:pPr/>
              <a:t>‹#›</a:t>
            </a:fld>
            <a:endParaRPr lang="en-US" dirty="0"/>
          </a:p>
        </p:txBody>
      </p:sp>
    </p:spTree>
    <p:extLst>
      <p:ext uri="{BB962C8B-B14F-4D97-AF65-F5344CB8AC3E}">
        <p14:creationId xmlns:p14="http://schemas.microsoft.com/office/powerpoint/2010/main" val="25907830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Cambria"/>
        <a:ea typeface="+mn-ea"/>
        <a:cs typeface="+mn-cs"/>
      </a:defRPr>
    </a:lvl1pPr>
    <a:lvl2pPr marL="457200" algn="l" defTabSz="914400" rtl="0" eaLnBrk="1" latinLnBrk="0" hangingPunct="1">
      <a:defRPr sz="1200" kern="1200">
        <a:solidFill>
          <a:schemeClr val="tx1"/>
        </a:solidFill>
        <a:latin typeface="Cambria"/>
        <a:ea typeface="+mn-ea"/>
        <a:cs typeface="+mn-cs"/>
      </a:defRPr>
    </a:lvl2pPr>
    <a:lvl3pPr marL="914400" algn="l" defTabSz="914400" rtl="0" eaLnBrk="1" latinLnBrk="0" hangingPunct="1">
      <a:defRPr sz="1200" kern="1200">
        <a:solidFill>
          <a:schemeClr val="tx1"/>
        </a:solidFill>
        <a:latin typeface="Cambria"/>
        <a:ea typeface="+mn-ea"/>
        <a:cs typeface="+mn-cs"/>
      </a:defRPr>
    </a:lvl3pPr>
    <a:lvl4pPr marL="1371600" algn="l" defTabSz="914400" rtl="0" eaLnBrk="1" latinLnBrk="0" hangingPunct="1">
      <a:defRPr sz="1200" kern="1200">
        <a:solidFill>
          <a:schemeClr val="tx1"/>
        </a:solidFill>
        <a:latin typeface="Cambria"/>
        <a:ea typeface="+mn-ea"/>
        <a:cs typeface="+mn-cs"/>
      </a:defRPr>
    </a:lvl4pPr>
    <a:lvl5pPr marL="1828800" algn="l" defTabSz="914400" rtl="0" eaLnBrk="1" latinLnBrk="0" hangingPunct="1">
      <a:defRPr sz="1200" kern="1200">
        <a:solidFill>
          <a:schemeClr val="tx1"/>
        </a:solidFill>
        <a:latin typeface="Cambria"/>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A700DC84-A8E2-4F52-99EB-7C4467EDF3C9}" type="slidenum">
              <a:rPr lang="tr-TR" smtClean="0"/>
              <a:t>1</a:t>
            </a:fld>
            <a:endParaRPr lang="tr-TR" dirty="0"/>
          </a:p>
        </p:txBody>
      </p:sp>
    </p:spTree>
    <p:extLst>
      <p:ext uri="{BB962C8B-B14F-4D97-AF65-F5344CB8AC3E}">
        <p14:creationId xmlns:p14="http://schemas.microsoft.com/office/powerpoint/2010/main" val="34874189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68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15018524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89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lvl="1" eaLnBrk="1" hangingPunct="1">
              <a:spcBef>
                <a:spcPct val="0"/>
              </a:spcBef>
            </a:pPr>
            <a:endParaRPr lang="tr-TR" altLang="en-US" dirty="0"/>
          </a:p>
        </p:txBody>
      </p:sp>
    </p:spTree>
    <p:extLst>
      <p:ext uri="{BB962C8B-B14F-4D97-AF65-F5344CB8AC3E}">
        <p14:creationId xmlns:p14="http://schemas.microsoft.com/office/powerpoint/2010/main" val="3098315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09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lvl="1" eaLnBrk="1" hangingPunct="1">
              <a:spcBef>
                <a:spcPct val="0"/>
              </a:spcBef>
            </a:pPr>
            <a:endParaRPr lang="tr-TR" altLang="en-US" dirty="0"/>
          </a:p>
        </p:txBody>
      </p:sp>
    </p:spTree>
    <p:extLst>
      <p:ext uri="{BB962C8B-B14F-4D97-AF65-F5344CB8AC3E}">
        <p14:creationId xmlns:p14="http://schemas.microsoft.com/office/powerpoint/2010/main" val="36263039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endParaRPr lang="tr-TR" dirty="0"/>
          </a:p>
        </p:txBody>
      </p:sp>
      <p:sp>
        <p:nvSpPr>
          <p:cNvPr id="4" name="Slide Number Placeholder 3"/>
          <p:cNvSpPr>
            <a:spLocks noGrp="1"/>
          </p:cNvSpPr>
          <p:nvPr>
            <p:ph type="sldNum" sz="quarter" idx="10"/>
          </p:nvPr>
        </p:nvSpPr>
        <p:spPr/>
        <p:txBody>
          <a:bodyPr/>
          <a:lstStyle/>
          <a:p>
            <a:fld id="{C10B49A4-A972-1A4E-910F-C97CA42B539C}" type="slidenum">
              <a:rPr lang="tr-TR" smtClean="0">
                <a:solidFill>
                  <a:prstClr val="black"/>
                </a:solidFill>
              </a:rPr>
              <a:pPr/>
              <a:t>13</a:t>
            </a:fld>
            <a:endParaRPr lang="tr-TR" dirty="0">
              <a:solidFill>
                <a:prstClr val="black"/>
              </a:solidFill>
            </a:endParaRPr>
          </a:p>
        </p:txBody>
      </p:sp>
    </p:spTree>
    <p:extLst>
      <p:ext uri="{BB962C8B-B14F-4D97-AF65-F5344CB8AC3E}">
        <p14:creationId xmlns:p14="http://schemas.microsoft.com/office/powerpoint/2010/main" val="31186537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endParaRPr lang="tr-TR" dirty="0"/>
          </a:p>
        </p:txBody>
      </p:sp>
      <p:sp>
        <p:nvSpPr>
          <p:cNvPr id="4" name="Slide Number Placeholder 3"/>
          <p:cNvSpPr>
            <a:spLocks noGrp="1"/>
          </p:cNvSpPr>
          <p:nvPr>
            <p:ph type="sldNum" sz="quarter" idx="10"/>
          </p:nvPr>
        </p:nvSpPr>
        <p:spPr/>
        <p:txBody>
          <a:bodyPr/>
          <a:lstStyle/>
          <a:p>
            <a:fld id="{C10B49A4-A972-1A4E-910F-C97CA42B539C}" type="slidenum">
              <a:rPr lang="tr-TR" smtClean="0">
                <a:solidFill>
                  <a:prstClr val="black"/>
                </a:solidFill>
              </a:rPr>
              <a:pPr/>
              <a:t>14</a:t>
            </a:fld>
            <a:endParaRPr lang="tr-TR" dirty="0">
              <a:solidFill>
                <a:prstClr val="black"/>
              </a:solidFill>
            </a:endParaRPr>
          </a:p>
        </p:txBody>
      </p:sp>
    </p:spTree>
    <p:extLst>
      <p:ext uri="{BB962C8B-B14F-4D97-AF65-F5344CB8AC3E}">
        <p14:creationId xmlns:p14="http://schemas.microsoft.com/office/powerpoint/2010/main" val="13598417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endParaRPr lang="tr-TR" dirty="0"/>
          </a:p>
        </p:txBody>
      </p:sp>
      <p:sp>
        <p:nvSpPr>
          <p:cNvPr id="4" name="Slide Number Placeholder 3"/>
          <p:cNvSpPr>
            <a:spLocks noGrp="1"/>
          </p:cNvSpPr>
          <p:nvPr>
            <p:ph type="sldNum" sz="quarter" idx="10"/>
          </p:nvPr>
        </p:nvSpPr>
        <p:spPr/>
        <p:txBody>
          <a:bodyPr/>
          <a:lstStyle/>
          <a:p>
            <a:fld id="{C10B49A4-A972-1A4E-910F-C97CA42B539C}" type="slidenum">
              <a:rPr lang="tr-TR" smtClean="0">
                <a:solidFill>
                  <a:prstClr val="black"/>
                </a:solidFill>
              </a:rPr>
              <a:pPr/>
              <a:t>15</a:t>
            </a:fld>
            <a:endParaRPr lang="tr-TR" dirty="0">
              <a:solidFill>
                <a:prstClr val="black"/>
              </a:solidFill>
            </a:endParaRPr>
          </a:p>
        </p:txBody>
      </p:sp>
    </p:spTree>
    <p:extLst>
      <p:ext uri="{BB962C8B-B14F-4D97-AF65-F5344CB8AC3E}">
        <p14:creationId xmlns:p14="http://schemas.microsoft.com/office/powerpoint/2010/main" val="25931979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ヒラギノ角ゴ Pro W3" charset="-128"/>
              </a:defRPr>
            </a:lvl1pPr>
            <a:lvl2pPr marL="37931725" indent="-37474525">
              <a:defRPr sz="2400">
                <a:solidFill>
                  <a:schemeClr val="tx1"/>
                </a:solidFill>
                <a:latin typeface="Times" panose="02020603050405020304" pitchFamily="18" charset="0"/>
                <a:ea typeface="ヒラギノ角ゴ Pro W3" charset="-128"/>
              </a:defRPr>
            </a:lvl2pPr>
            <a:lvl3pPr>
              <a:defRPr sz="2400">
                <a:solidFill>
                  <a:schemeClr val="tx1"/>
                </a:solidFill>
                <a:latin typeface="Times" panose="02020603050405020304" pitchFamily="18" charset="0"/>
                <a:ea typeface="ヒラギノ角ゴ Pro W3" charset="-128"/>
              </a:defRPr>
            </a:lvl3pPr>
            <a:lvl4pPr>
              <a:defRPr sz="2400">
                <a:solidFill>
                  <a:schemeClr val="tx1"/>
                </a:solidFill>
                <a:latin typeface="Times" panose="02020603050405020304" pitchFamily="18" charset="0"/>
                <a:ea typeface="ヒラギノ角ゴ Pro W3" charset="-128"/>
              </a:defRPr>
            </a:lvl4pPr>
            <a:lvl5pPr>
              <a:defRPr sz="2400">
                <a:solidFill>
                  <a:schemeClr val="tx1"/>
                </a:solidFill>
                <a:latin typeface="Times" panose="02020603050405020304" pitchFamily="18" charset="0"/>
                <a:ea typeface="ヒラギノ角ゴ Pro W3" charset="-128"/>
              </a:defRPr>
            </a:lvl5pPr>
            <a:lvl6pPr marL="4572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6pPr>
            <a:lvl7pPr marL="9144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7pPr>
            <a:lvl8pPr marL="1371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8pPr>
            <a:lvl9pPr marL="18288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9pPr>
          </a:lstStyle>
          <a:p>
            <a:fld id="{30118FDB-05DF-4CB0-8F3B-F682875E3D99}" type="slidenum">
              <a:rPr lang="tr-TR" altLang="en-US" sz="1200" smtClean="0">
                <a:latin typeface="Cambria"/>
              </a:rPr>
              <a:pPr/>
              <a:t>16</a:t>
            </a:fld>
            <a:endParaRPr lang="tr-TR" altLang="en-US" sz="1200" dirty="0">
              <a:latin typeface="Cambria"/>
            </a:endParaRPr>
          </a:p>
        </p:txBody>
      </p:sp>
      <p:sp>
        <p:nvSpPr>
          <p:cNvPr id="56323" name="Rectangle 2"/>
          <p:cNvSpPr>
            <a:spLocks noGrp="1" noRot="1" noChangeAspect="1" noChangeArrowheads="1" noTextEdit="1"/>
          </p:cNvSpPr>
          <p:nvPr>
            <p:ph type="sldImg"/>
          </p:nvPr>
        </p:nvSpPr>
        <p:spPr>
          <a:xfrm>
            <a:off x="685800" y="1143000"/>
            <a:ext cx="5486400" cy="3086100"/>
          </a:xfrm>
          <a:ln/>
        </p:spPr>
      </p:sp>
      <p:sp>
        <p:nvSpPr>
          <p:cNvPr id="5632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tr-TR" altLang="en-US" dirty="0"/>
          </a:p>
        </p:txBody>
      </p:sp>
    </p:spTree>
    <p:extLst>
      <p:ext uri="{BB962C8B-B14F-4D97-AF65-F5344CB8AC3E}">
        <p14:creationId xmlns:p14="http://schemas.microsoft.com/office/powerpoint/2010/main" val="938449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048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25197548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noTextEdit="1"/>
          </p:cNvSpPr>
          <p:nvPr>
            <p:ph type="sldImg"/>
          </p:nvPr>
        </p:nvSpPr>
        <p:spPr bwMode="auto">
          <a:noFill/>
          <a:ln>
            <a:solidFill>
              <a:srgbClr val="000000"/>
            </a:solidFill>
            <a:miter lim="800000"/>
            <a:headEnd/>
            <a:tailEnd/>
          </a:ln>
        </p:spPr>
      </p:sp>
      <p:sp>
        <p:nvSpPr>
          <p:cNvPr id="28674" name="Notes Placeholder 2"/>
          <p:cNvSpPr>
            <a:spLocks noGrp="1"/>
          </p:cNvSpPr>
          <p:nvPr>
            <p:ph type="body" idx="1"/>
          </p:nvPr>
        </p:nvSpPr>
        <p:spPr bwMode="auto">
          <a:noFill/>
        </p:spPr>
        <p:txBody>
          <a:bodyPr/>
          <a:lstStyle/>
          <a:p>
            <a:pPr marL="0" lvl="1"/>
            <a:endParaRPr lang="tr-TR" dirty="0"/>
          </a:p>
        </p:txBody>
      </p:sp>
    </p:spTree>
    <p:extLst>
      <p:ext uri="{BB962C8B-B14F-4D97-AF65-F5344CB8AC3E}">
        <p14:creationId xmlns:p14="http://schemas.microsoft.com/office/powerpoint/2010/main" val="16051535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noTextEdit="1"/>
          </p:cNvSpPr>
          <p:nvPr>
            <p:ph type="sldImg"/>
          </p:nvPr>
        </p:nvSpPr>
        <p:spPr bwMode="auto">
          <a:noFill/>
          <a:ln>
            <a:solidFill>
              <a:srgbClr val="000000"/>
            </a:solidFill>
            <a:miter lim="800000"/>
            <a:headEnd/>
            <a:tailEnd/>
          </a:ln>
        </p:spPr>
      </p:sp>
      <p:sp>
        <p:nvSpPr>
          <p:cNvPr id="28674" name="Notes Placeholder 2"/>
          <p:cNvSpPr>
            <a:spLocks noGrp="1"/>
          </p:cNvSpPr>
          <p:nvPr>
            <p:ph type="body" idx="1"/>
          </p:nvPr>
        </p:nvSpPr>
        <p:spPr bwMode="auto">
          <a:noFill/>
        </p:spPr>
        <p:txBody>
          <a:bodyPr/>
          <a:lstStyle/>
          <a:p>
            <a:pPr marL="0" lvl="1"/>
            <a:endParaRPr lang="tr-TR" dirty="0">
              <a:latin typeface="Cambria" panose="02040503050406030204" pitchFamily="18" charset="0"/>
            </a:endParaRPr>
          </a:p>
        </p:txBody>
      </p:sp>
    </p:spTree>
    <p:extLst>
      <p:ext uri="{BB962C8B-B14F-4D97-AF65-F5344CB8AC3E}">
        <p14:creationId xmlns:p14="http://schemas.microsoft.com/office/powerpoint/2010/main" val="1005388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33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18153271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253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567732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457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12768184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553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extLst>
      <p:ext uri="{BB962C8B-B14F-4D97-AF65-F5344CB8AC3E}">
        <p14:creationId xmlns:p14="http://schemas.microsoft.com/office/powerpoint/2010/main" val="31688715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963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39287347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ヒラギノ角ゴ Pro W3" charset="-128"/>
              </a:defRPr>
            </a:lvl1pPr>
            <a:lvl2pPr marL="37931725" indent="-37474525">
              <a:defRPr sz="2400">
                <a:solidFill>
                  <a:schemeClr val="tx1"/>
                </a:solidFill>
                <a:latin typeface="Times" panose="02020603050405020304" pitchFamily="18" charset="0"/>
                <a:ea typeface="ヒラギノ角ゴ Pro W3" charset="-128"/>
              </a:defRPr>
            </a:lvl2pPr>
            <a:lvl3pPr>
              <a:defRPr sz="2400">
                <a:solidFill>
                  <a:schemeClr val="tx1"/>
                </a:solidFill>
                <a:latin typeface="Times" panose="02020603050405020304" pitchFamily="18" charset="0"/>
                <a:ea typeface="ヒラギノ角ゴ Pro W3" charset="-128"/>
              </a:defRPr>
            </a:lvl3pPr>
            <a:lvl4pPr>
              <a:defRPr sz="2400">
                <a:solidFill>
                  <a:schemeClr val="tx1"/>
                </a:solidFill>
                <a:latin typeface="Times" panose="02020603050405020304" pitchFamily="18" charset="0"/>
                <a:ea typeface="ヒラギノ角ゴ Pro W3" charset="-128"/>
              </a:defRPr>
            </a:lvl4pPr>
            <a:lvl5pPr>
              <a:defRPr sz="2400">
                <a:solidFill>
                  <a:schemeClr val="tx1"/>
                </a:solidFill>
                <a:latin typeface="Times" panose="02020603050405020304" pitchFamily="18" charset="0"/>
                <a:ea typeface="ヒラギノ角ゴ Pro W3" charset="-128"/>
              </a:defRPr>
            </a:lvl5pPr>
            <a:lvl6pPr marL="4572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6pPr>
            <a:lvl7pPr marL="9144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7pPr>
            <a:lvl8pPr marL="1371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8pPr>
            <a:lvl9pPr marL="18288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9pPr>
          </a:lstStyle>
          <a:p>
            <a:fld id="{30FADB2A-60C6-43B4-9695-098D54DB7D28}" type="slidenum">
              <a:rPr lang="tr-TR" altLang="en-US" sz="1200" smtClean="0">
                <a:latin typeface="Cambria"/>
              </a:rPr>
              <a:pPr/>
              <a:t>24</a:t>
            </a:fld>
            <a:endParaRPr lang="tr-TR" altLang="en-US" sz="1200" dirty="0">
              <a:latin typeface="Cambria"/>
            </a:endParaRPr>
          </a:p>
        </p:txBody>
      </p:sp>
      <p:sp>
        <p:nvSpPr>
          <p:cNvPr id="60419" name="Rectangle 2"/>
          <p:cNvSpPr>
            <a:spLocks noGrp="1" noRot="1" noChangeAspect="1" noChangeArrowheads="1" noTextEdit="1"/>
          </p:cNvSpPr>
          <p:nvPr>
            <p:ph type="sldImg"/>
          </p:nvPr>
        </p:nvSpPr>
        <p:spPr>
          <a:xfrm>
            <a:off x="685800" y="1143000"/>
            <a:ext cx="5486400" cy="3086100"/>
          </a:xfrm>
          <a:ln/>
        </p:spPr>
      </p:sp>
      <p:sp>
        <p:nvSpPr>
          <p:cNvPr id="6042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tr-TR" altLang="en-US" dirty="0"/>
          </a:p>
        </p:txBody>
      </p:sp>
    </p:spTree>
    <p:extLst>
      <p:ext uri="{BB962C8B-B14F-4D97-AF65-F5344CB8AC3E}">
        <p14:creationId xmlns:p14="http://schemas.microsoft.com/office/powerpoint/2010/main" val="64680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373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lvl="1"/>
            <a:endParaRPr lang="tr-TR" altLang="ja-JP" dirty="0"/>
          </a:p>
        </p:txBody>
      </p:sp>
    </p:spTree>
    <p:extLst>
      <p:ext uri="{BB962C8B-B14F-4D97-AF65-F5344CB8AC3E}">
        <p14:creationId xmlns:p14="http://schemas.microsoft.com/office/powerpoint/2010/main" val="26748997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ヒラギノ角ゴ Pro W3" charset="-128"/>
              </a:defRPr>
            </a:lvl1pPr>
            <a:lvl2pPr marL="37931725" indent="-37474525">
              <a:defRPr sz="2400">
                <a:solidFill>
                  <a:schemeClr val="tx1"/>
                </a:solidFill>
                <a:latin typeface="Times" panose="02020603050405020304" pitchFamily="18" charset="0"/>
                <a:ea typeface="ヒラギノ角ゴ Pro W3" charset="-128"/>
              </a:defRPr>
            </a:lvl2pPr>
            <a:lvl3pPr>
              <a:defRPr sz="2400">
                <a:solidFill>
                  <a:schemeClr val="tx1"/>
                </a:solidFill>
                <a:latin typeface="Times" panose="02020603050405020304" pitchFamily="18" charset="0"/>
                <a:ea typeface="ヒラギノ角ゴ Pro W3" charset="-128"/>
              </a:defRPr>
            </a:lvl3pPr>
            <a:lvl4pPr>
              <a:defRPr sz="2400">
                <a:solidFill>
                  <a:schemeClr val="tx1"/>
                </a:solidFill>
                <a:latin typeface="Times" panose="02020603050405020304" pitchFamily="18" charset="0"/>
                <a:ea typeface="ヒラギノ角ゴ Pro W3" charset="-128"/>
              </a:defRPr>
            </a:lvl4pPr>
            <a:lvl5pPr>
              <a:defRPr sz="2400">
                <a:solidFill>
                  <a:schemeClr val="tx1"/>
                </a:solidFill>
                <a:latin typeface="Times" panose="02020603050405020304" pitchFamily="18" charset="0"/>
                <a:ea typeface="ヒラギノ角ゴ Pro W3" charset="-128"/>
              </a:defRPr>
            </a:lvl5pPr>
            <a:lvl6pPr marL="4572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6pPr>
            <a:lvl7pPr marL="9144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7pPr>
            <a:lvl8pPr marL="1371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8pPr>
            <a:lvl9pPr marL="18288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9pPr>
          </a:lstStyle>
          <a:p>
            <a:fld id="{6FD4ADFF-AEB2-4893-8297-6716DBFC81EE}" type="slidenum">
              <a:rPr lang="tr-TR" altLang="en-US" sz="1200" smtClean="0">
                <a:latin typeface="Cambria"/>
              </a:rPr>
              <a:pPr/>
              <a:t>26</a:t>
            </a:fld>
            <a:endParaRPr lang="tr-TR" altLang="en-US" sz="1200" dirty="0">
              <a:latin typeface="Cambria"/>
            </a:endParaRPr>
          </a:p>
        </p:txBody>
      </p:sp>
      <p:sp>
        <p:nvSpPr>
          <p:cNvPr id="64515" name="Rectangle 2"/>
          <p:cNvSpPr>
            <a:spLocks noGrp="1" noRot="1" noChangeAspect="1" noChangeArrowheads="1" noTextEdit="1"/>
          </p:cNvSpPr>
          <p:nvPr>
            <p:ph type="sldImg"/>
          </p:nvPr>
        </p:nvSpPr>
        <p:spPr>
          <a:xfrm>
            <a:off x="685800" y="1143000"/>
            <a:ext cx="5486400" cy="3086100"/>
          </a:xfrm>
          <a:ln/>
        </p:spPr>
      </p:sp>
      <p:sp>
        <p:nvSpPr>
          <p:cNvPr id="6451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tr-TR" altLang="en-US" dirty="0"/>
          </a:p>
        </p:txBody>
      </p:sp>
    </p:spTree>
    <p:extLst>
      <p:ext uri="{BB962C8B-B14F-4D97-AF65-F5344CB8AC3E}">
        <p14:creationId xmlns:p14="http://schemas.microsoft.com/office/powerpoint/2010/main" val="40518666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301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32226449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120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35308478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915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1453507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433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a:p>
            <a:endParaRPr lang="tr-TR" altLang="en-US" dirty="0"/>
          </a:p>
        </p:txBody>
      </p:sp>
    </p:spTree>
    <p:extLst>
      <p:ext uri="{BB962C8B-B14F-4D97-AF65-F5344CB8AC3E}">
        <p14:creationId xmlns:p14="http://schemas.microsoft.com/office/powerpoint/2010/main" val="8221653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710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38139250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505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32126052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734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36539530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8601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lvl="1"/>
            <a:endParaRPr lang="tr-TR" altLang="en-US" dirty="0"/>
          </a:p>
        </p:txBody>
      </p:sp>
    </p:spTree>
    <p:extLst>
      <p:ext uri="{BB962C8B-B14F-4D97-AF65-F5344CB8AC3E}">
        <p14:creationId xmlns:p14="http://schemas.microsoft.com/office/powerpoint/2010/main" val="29624711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880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4068482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901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3138838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ヒラギノ角ゴ Pro W3" charset="-128"/>
              </a:defRPr>
            </a:lvl1pPr>
            <a:lvl2pPr marL="37931725" indent="-37474525">
              <a:defRPr sz="2400">
                <a:solidFill>
                  <a:schemeClr val="tx1"/>
                </a:solidFill>
                <a:latin typeface="Times" panose="02020603050405020304" pitchFamily="18" charset="0"/>
                <a:ea typeface="ヒラギノ角ゴ Pro W3" charset="-128"/>
              </a:defRPr>
            </a:lvl2pPr>
            <a:lvl3pPr>
              <a:defRPr sz="2400">
                <a:solidFill>
                  <a:schemeClr val="tx1"/>
                </a:solidFill>
                <a:latin typeface="Times" panose="02020603050405020304" pitchFamily="18" charset="0"/>
                <a:ea typeface="ヒラギノ角ゴ Pro W3" charset="-128"/>
              </a:defRPr>
            </a:lvl3pPr>
            <a:lvl4pPr>
              <a:defRPr sz="2400">
                <a:solidFill>
                  <a:schemeClr val="tx1"/>
                </a:solidFill>
                <a:latin typeface="Times" panose="02020603050405020304" pitchFamily="18" charset="0"/>
                <a:ea typeface="ヒラギノ角ゴ Pro W3" charset="-128"/>
              </a:defRPr>
            </a:lvl4pPr>
            <a:lvl5pPr>
              <a:defRPr sz="2400">
                <a:solidFill>
                  <a:schemeClr val="tx1"/>
                </a:solidFill>
                <a:latin typeface="Times" panose="02020603050405020304" pitchFamily="18" charset="0"/>
                <a:ea typeface="ヒラギノ角ゴ Pro W3" charset="-128"/>
              </a:defRPr>
            </a:lvl5pPr>
            <a:lvl6pPr marL="4572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6pPr>
            <a:lvl7pPr marL="9144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7pPr>
            <a:lvl8pPr marL="1371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8pPr>
            <a:lvl9pPr marL="18288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9pPr>
          </a:lstStyle>
          <a:p>
            <a:fld id="{EA529C47-5373-4AB0-8FA0-96E020F51DB9}" type="slidenum">
              <a:rPr lang="tr-TR" altLang="en-US" sz="1200" smtClean="0">
                <a:latin typeface="Cambria"/>
              </a:rPr>
              <a:pPr/>
              <a:t>36</a:t>
            </a:fld>
            <a:endParaRPr lang="tr-TR" altLang="en-US" sz="1200" dirty="0">
              <a:latin typeface="Cambria"/>
            </a:endParaRPr>
          </a:p>
        </p:txBody>
      </p:sp>
      <p:sp>
        <p:nvSpPr>
          <p:cNvPr id="84995" name="Rectangle 2"/>
          <p:cNvSpPr>
            <a:spLocks noGrp="1" noRot="1" noChangeAspect="1" noChangeArrowheads="1" noTextEdit="1"/>
          </p:cNvSpPr>
          <p:nvPr>
            <p:ph type="sldImg"/>
          </p:nvPr>
        </p:nvSpPr>
        <p:spPr>
          <a:xfrm>
            <a:off x="685800" y="1143000"/>
            <a:ext cx="5486400" cy="3086100"/>
          </a:xfrm>
          <a:ln/>
        </p:spPr>
      </p:sp>
      <p:sp>
        <p:nvSpPr>
          <p:cNvPr id="8499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tr-TR" altLang="en-US" dirty="0"/>
          </a:p>
        </p:txBody>
      </p:sp>
    </p:spTree>
    <p:extLst>
      <p:ext uri="{BB962C8B-B14F-4D97-AF65-F5344CB8AC3E}">
        <p14:creationId xmlns:p14="http://schemas.microsoft.com/office/powerpoint/2010/main" val="41355619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9625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23183566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9830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18420594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ヒラギノ角ゴ Pro W3" charset="-128"/>
              </a:defRPr>
            </a:lvl1pPr>
            <a:lvl2pPr marL="37931725" indent="-37474525">
              <a:defRPr sz="2400">
                <a:solidFill>
                  <a:schemeClr val="tx1"/>
                </a:solidFill>
                <a:latin typeface="Times" panose="02020603050405020304" pitchFamily="18" charset="0"/>
                <a:ea typeface="ヒラギノ角ゴ Pro W3" charset="-128"/>
              </a:defRPr>
            </a:lvl2pPr>
            <a:lvl3pPr>
              <a:defRPr sz="2400">
                <a:solidFill>
                  <a:schemeClr val="tx1"/>
                </a:solidFill>
                <a:latin typeface="Times" panose="02020603050405020304" pitchFamily="18" charset="0"/>
                <a:ea typeface="ヒラギノ角ゴ Pro W3" charset="-128"/>
              </a:defRPr>
            </a:lvl3pPr>
            <a:lvl4pPr>
              <a:defRPr sz="2400">
                <a:solidFill>
                  <a:schemeClr val="tx1"/>
                </a:solidFill>
                <a:latin typeface="Times" panose="02020603050405020304" pitchFamily="18" charset="0"/>
                <a:ea typeface="ヒラギノ角ゴ Pro W3" charset="-128"/>
              </a:defRPr>
            </a:lvl4pPr>
            <a:lvl5pPr>
              <a:defRPr sz="2400">
                <a:solidFill>
                  <a:schemeClr val="tx1"/>
                </a:solidFill>
                <a:latin typeface="Times" panose="02020603050405020304" pitchFamily="18" charset="0"/>
                <a:ea typeface="ヒラギノ角ゴ Pro W3" charset="-128"/>
              </a:defRPr>
            </a:lvl5pPr>
            <a:lvl6pPr marL="4572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6pPr>
            <a:lvl7pPr marL="9144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7pPr>
            <a:lvl8pPr marL="1371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8pPr>
            <a:lvl9pPr marL="18288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9pPr>
          </a:lstStyle>
          <a:p>
            <a:fld id="{FC96D8E2-CC3C-44E2-93A3-F51FCD5EA0FB}" type="slidenum">
              <a:rPr lang="tr-TR" altLang="en-US" sz="1200" smtClean="0">
                <a:latin typeface="Cambria"/>
              </a:rPr>
              <a:pPr/>
              <a:t>39</a:t>
            </a:fld>
            <a:endParaRPr lang="tr-TR" altLang="en-US" sz="1200" dirty="0">
              <a:latin typeface="Cambria"/>
            </a:endParaRPr>
          </a:p>
        </p:txBody>
      </p:sp>
      <p:sp>
        <p:nvSpPr>
          <p:cNvPr id="89091" name="Rectangle 2"/>
          <p:cNvSpPr>
            <a:spLocks noGrp="1" noRot="1" noChangeAspect="1" noChangeArrowheads="1" noTextEdit="1"/>
          </p:cNvSpPr>
          <p:nvPr>
            <p:ph type="sldImg"/>
          </p:nvPr>
        </p:nvSpPr>
        <p:spPr>
          <a:xfrm>
            <a:off x="685800" y="1143000"/>
            <a:ext cx="5486400" cy="3086100"/>
          </a:xfrm>
          <a:ln/>
        </p:spPr>
      </p:sp>
      <p:sp>
        <p:nvSpPr>
          <p:cNvPr id="8909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tr-TR" altLang="en-US" dirty="0"/>
          </a:p>
        </p:txBody>
      </p:sp>
    </p:spTree>
    <p:extLst>
      <p:ext uri="{BB962C8B-B14F-4D97-AF65-F5344CB8AC3E}">
        <p14:creationId xmlns:p14="http://schemas.microsoft.com/office/powerpoint/2010/main" val="254754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638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lvl="1"/>
            <a:endParaRPr lang="tr-TR" altLang="en-US" dirty="0"/>
          </a:p>
        </p:txBody>
      </p:sp>
    </p:spTree>
    <p:extLst>
      <p:ext uri="{BB962C8B-B14F-4D97-AF65-F5344CB8AC3E}">
        <p14:creationId xmlns:p14="http://schemas.microsoft.com/office/powerpoint/2010/main" val="31756121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1059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5183106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0445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6553186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ヒラギノ角ゴ Pro W3" charset="-128"/>
              </a:defRPr>
            </a:lvl1pPr>
            <a:lvl2pPr marL="37931725" indent="-37474525">
              <a:defRPr sz="2400">
                <a:solidFill>
                  <a:schemeClr val="tx1"/>
                </a:solidFill>
                <a:latin typeface="Times" panose="02020603050405020304" pitchFamily="18" charset="0"/>
                <a:ea typeface="ヒラギノ角ゴ Pro W3" charset="-128"/>
              </a:defRPr>
            </a:lvl2pPr>
            <a:lvl3pPr>
              <a:defRPr sz="2400">
                <a:solidFill>
                  <a:schemeClr val="tx1"/>
                </a:solidFill>
                <a:latin typeface="Times" panose="02020603050405020304" pitchFamily="18" charset="0"/>
                <a:ea typeface="ヒラギノ角ゴ Pro W3" charset="-128"/>
              </a:defRPr>
            </a:lvl3pPr>
            <a:lvl4pPr>
              <a:defRPr sz="2400">
                <a:solidFill>
                  <a:schemeClr val="tx1"/>
                </a:solidFill>
                <a:latin typeface="Times" panose="02020603050405020304" pitchFamily="18" charset="0"/>
                <a:ea typeface="ヒラギノ角ゴ Pro W3" charset="-128"/>
              </a:defRPr>
            </a:lvl4pPr>
            <a:lvl5pPr>
              <a:defRPr sz="2400">
                <a:solidFill>
                  <a:schemeClr val="tx1"/>
                </a:solidFill>
                <a:latin typeface="Times" panose="02020603050405020304" pitchFamily="18" charset="0"/>
                <a:ea typeface="ヒラギノ角ゴ Pro W3" charset="-128"/>
              </a:defRPr>
            </a:lvl5pPr>
            <a:lvl6pPr marL="4572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6pPr>
            <a:lvl7pPr marL="9144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7pPr>
            <a:lvl8pPr marL="1371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8pPr>
            <a:lvl9pPr marL="18288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9pPr>
          </a:lstStyle>
          <a:p>
            <a:fld id="{6EB5206B-BE66-4CAD-A653-F4FD1A9C96BC}" type="slidenum">
              <a:rPr lang="tr-TR" altLang="en-US" sz="1200" smtClean="0">
                <a:latin typeface="Cambria"/>
              </a:rPr>
              <a:pPr/>
              <a:t>42</a:t>
            </a:fld>
            <a:endParaRPr lang="tr-TR" altLang="en-US" sz="1200" dirty="0">
              <a:latin typeface="Cambria"/>
            </a:endParaRPr>
          </a:p>
        </p:txBody>
      </p:sp>
      <p:sp>
        <p:nvSpPr>
          <p:cNvPr id="101379" name="Rectangle 2"/>
          <p:cNvSpPr>
            <a:spLocks noGrp="1" noRot="1" noChangeAspect="1" noChangeArrowheads="1" noTextEdit="1"/>
          </p:cNvSpPr>
          <p:nvPr>
            <p:ph type="sldImg"/>
          </p:nvPr>
        </p:nvSpPr>
        <p:spPr>
          <a:xfrm>
            <a:off x="685800" y="1143000"/>
            <a:ext cx="5486400" cy="3086100"/>
          </a:xfrm>
          <a:ln/>
        </p:spPr>
      </p:sp>
      <p:sp>
        <p:nvSpPr>
          <p:cNvPr id="10138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tr-TR" altLang="en-US" dirty="0"/>
          </a:p>
        </p:txBody>
      </p:sp>
    </p:spTree>
    <p:extLst>
      <p:ext uri="{BB962C8B-B14F-4D97-AF65-F5344CB8AC3E}">
        <p14:creationId xmlns:p14="http://schemas.microsoft.com/office/powerpoint/2010/main" val="18957467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0649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32713424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ヒラギノ角ゴ Pro W3" charset="-128"/>
              </a:defRPr>
            </a:lvl1pPr>
            <a:lvl2pPr marL="37931725" indent="-37474525">
              <a:defRPr sz="2400">
                <a:solidFill>
                  <a:schemeClr val="tx1"/>
                </a:solidFill>
                <a:latin typeface="Times" panose="02020603050405020304" pitchFamily="18" charset="0"/>
                <a:ea typeface="ヒラギノ角ゴ Pro W3" charset="-128"/>
              </a:defRPr>
            </a:lvl2pPr>
            <a:lvl3pPr>
              <a:defRPr sz="2400">
                <a:solidFill>
                  <a:schemeClr val="tx1"/>
                </a:solidFill>
                <a:latin typeface="Times" panose="02020603050405020304" pitchFamily="18" charset="0"/>
                <a:ea typeface="ヒラギノ角ゴ Pro W3" charset="-128"/>
              </a:defRPr>
            </a:lvl3pPr>
            <a:lvl4pPr>
              <a:defRPr sz="2400">
                <a:solidFill>
                  <a:schemeClr val="tx1"/>
                </a:solidFill>
                <a:latin typeface="Times" panose="02020603050405020304" pitchFamily="18" charset="0"/>
                <a:ea typeface="ヒラギノ角ゴ Pro W3" charset="-128"/>
              </a:defRPr>
            </a:lvl4pPr>
            <a:lvl5pPr>
              <a:defRPr sz="2400">
                <a:solidFill>
                  <a:schemeClr val="tx1"/>
                </a:solidFill>
                <a:latin typeface="Times" panose="02020603050405020304" pitchFamily="18" charset="0"/>
                <a:ea typeface="ヒラギノ角ゴ Pro W3" charset="-128"/>
              </a:defRPr>
            </a:lvl5pPr>
            <a:lvl6pPr marL="4572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6pPr>
            <a:lvl7pPr marL="9144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7pPr>
            <a:lvl8pPr marL="1371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8pPr>
            <a:lvl9pPr marL="18288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9pPr>
          </a:lstStyle>
          <a:p>
            <a:fld id="{441EC7B6-8C39-445A-80EC-FA4FF6B38767}" type="slidenum">
              <a:rPr lang="tr-TR" altLang="en-US" sz="1200" smtClean="0">
                <a:latin typeface="Cambria"/>
              </a:rPr>
              <a:pPr/>
              <a:t>44</a:t>
            </a:fld>
            <a:endParaRPr lang="tr-TR" altLang="en-US" sz="1200" dirty="0">
              <a:latin typeface="Cambria"/>
            </a:endParaRPr>
          </a:p>
        </p:txBody>
      </p:sp>
      <p:sp>
        <p:nvSpPr>
          <p:cNvPr id="107523" name="Rectangle 2"/>
          <p:cNvSpPr>
            <a:spLocks noGrp="1" noRot="1" noChangeAspect="1" noChangeArrowheads="1" noTextEdit="1"/>
          </p:cNvSpPr>
          <p:nvPr>
            <p:ph type="sldImg"/>
          </p:nvPr>
        </p:nvSpPr>
        <p:spPr>
          <a:xfrm>
            <a:off x="685800" y="1143000"/>
            <a:ext cx="5486400" cy="3086100"/>
          </a:xfrm>
          <a:ln/>
        </p:spPr>
      </p:sp>
      <p:sp>
        <p:nvSpPr>
          <p:cNvPr id="10752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tr-TR" altLang="en-US" dirty="0"/>
          </a:p>
        </p:txBody>
      </p:sp>
    </p:spTree>
    <p:extLst>
      <p:ext uri="{BB962C8B-B14F-4D97-AF65-F5344CB8AC3E}">
        <p14:creationId xmlns:p14="http://schemas.microsoft.com/office/powerpoint/2010/main" val="18797734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1469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lvl="1"/>
            <a:endParaRPr lang="tr-TR" altLang="en-US" dirty="0"/>
          </a:p>
        </p:txBody>
      </p:sp>
    </p:spTree>
    <p:extLst>
      <p:ext uri="{BB962C8B-B14F-4D97-AF65-F5344CB8AC3E}">
        <p14:creationId xmlns:p14="http://schemas.microsoft.com/office/powerpoint/2010/main" val="18216450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ヒラギノ角ゴ Pro W3" charset="-128"/>
              </a:defRPr>
            </a:lvl1pPr>
            <a:lvl2pPr marL="37931725" indent="-37474525">
              <a:defRPr sz="2400">
                <a:solidFill>
                  <a:schemeClr val="tx1"/>
                </a:solidFill>
                <a:latin typeface="Times" panose="02020603050405020304" pitchFamily="18" charset="0"/>
                <a:ea typeface="ヒラギノ角ゴ Pro W3" charset="-128"/>
              </a:defRPr>
            </a:lvl2pPr>
            <a:lvl3pPr>
              <a:defRPr sz="2400">
                <a:solidFill>
                  <a:schemeClr val="tx1"/>
                </a:solidFill>
                <a:latin typeface="Times" panose="02020603050405020304" pitchFamily="18" charset="0"/>
                <a:ea typeface="ヒラギノ角ゴ Pro W3" charset="-128"/>
              </a:defRPr>
            </a:lvl3pPr>
            <a:lvl4pPr>
              <a:defRPr sz="2400">
                <a:solidFill>
                  <a:schemeClr val="tx1"/>
                </a:solidFill>
                <a:latin typeface="Times" panose="02020603050405020304" pitchFamily="18" charset="0"/>
                <a:ea typeface="ヒラギノ角ゴ Pro W3" charset="-128"/>
              </a:defRPr>
            </a:lvl4pPr>
            <a:lvl5pPr>
              <a:defRPr sz="2400">
                <a:solidFill>
                  <a:schemeClr val="tx1"/>
                </a:solidFill>
                <a:latin typeface="Times" panose="02020603050405020304" pitchFamily="18" charset="0"/>
                <a:ea typeface="ヒラギノ角ゴ Pro W3" charset="-128"/>
              </a:defRPr>
            </a:lvl5pPr>
            <a:lvl6pPr marL="4572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6pPr>
            <a:lvl7pPr marL="9144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7pPr>
            <a:lvl8pPr marL="1371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8pPr>
            <a:lvl9pPr marL="18288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9pPr>
          </a:lstStyle>
          <a:p>
            <a:fld id="{81CD2AAA-C48C-4482-B9AF-D882504DBC0F}" type="slidenum">
              <a:rPr lang="tr-TR" altLang="en-US" sz="1200" smtClean="0">
                <a:latin typeface="Cambria"/>
              </a:rPr>
              <a:pPr/>
              <a:t>46</a:t>
            </a:fld>
            <a:endParaRPr lang="tr-TR" altLang="en-US" sz="1200" dirty="0">
              <a:latin typeface="Cambria"/>
            </a:endParaRPr>
          </a:p>
        </p:txBody>
      </p:sp>
      <p:sp>
        <p:nvSpPr>
          <p:cNvPr id="111619" name="Rectangle 2"/>
          <p:cNvSpPr>
            <a:spLocks noGrp="1" noRot="1" noChangeAspect="1" noChangeArrowheads="1" noTextEdit="1"/>
          </p:cNvSpPr>
          <p:nvPr>
            <p:ph type="sldImg"/>
          </p:nvPr>
        </p:nvSpPr>
        <p:spPr>
          <a:xfrm>
            <a:off x="685800" y="1143000"/>
            <a:ext cx="5486400" cy="3086100"/>
          </a:xfrm>
          <a:ln/>
        </p:spPr>
      </p:sp>
      <p:sp>
        <p:nvSpPr>
          <p:cNvPr id="11162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tr-TR" altLang="en-US" dirty="0"/>
          </a:p>
        </p:txBody>
      </p:sp>
    </p:spTree>
    <p:extLst>
      <p:ext uri="{BB962C8B-B14F-4D97-AF65-F5344CB8AC3E}">
        <p14:creationId xmlns:p14="http://schemas.microsoft.com/office/powerpoint/2010/main" val="39892439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1878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b="1" dirty="0"/>
          </a:p>
        </p:txBody>
      </p:sp>
    </p:spTree>
    <p:extLst>
      <p:ext uri="{BB962C8B-B14F-4D97-AF65-F5344CB8AC3E}">
        <p14:creationId xmlns:p14="http://schemas.microsoft.com/office/powerpoint/2010/main" val="40017938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2083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12549451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2288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3648363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867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lvl="1"/>
            <a:endParaRPr lang="tr-TR" altLang="en-US" dirty="0"/>
          </a:p>
        </p:txBody>
      </p:sp>
    </p:spTree>
    <p:extLst>
      <p:ext uri="{BB962C8B-B14F-4D97-AF65-F5344CB8AC3E}">
        <p14:creationId xmlns:p14="http://schemas.microsoft.com/office/powerpoint/2010/main" val="4224433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2493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677844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2697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3176916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2902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7049208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3107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42032481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331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13547746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4541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ltLang="en-US" dirty="0"/>
              <a:t>Cevap: C</a:t>
            </a:r>
          </a:p>
        </p:txBody>
      </p:sp>
    </p:spTree>
    <p:extLst>
      <p:ext uri="{BB962C8B-B14F-4D97-AF65-F5344CB8AC3E}">
        <p14:creationId xmlns:p14="http://schemas.microsoft.com/office/powerpoint/2010/main" val="10300851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4745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ltLang="en-US" dirty="0"/>
              <a:t>Cevap: D</a:t>
            </a:r>
          </a:p>
        </p:txBody>
      </p:sp>
    </p:spTree>
    <p:extLst>
      <p:ext uri="{BB962C8B-B14F-4D97-AF65-F5344CB8AC3E}">
        <p14:creationId xmlns:p14="http://schemas.microsoft.com/office/powerpoint/2010/main" val="36397066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4950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ltLang="en-US" dirty="0"/>
              <a:t>Cevap: A</a:t>
            </a:r>
          </a:p>
        </p:txBody>
      </p:sp>
    </p:spTree>
    <p:extLst>
      <p:ext uri="{BB962C8B-B14F-4D97-AF65-F5344CB8AC3E}">
        <p14:creationId xmlns:p14="http://schemas.microsoft.com/office/powerpoint/2010/main" val="39509667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5155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ltLang="en-US" dirty="0"/>
              <a:t>Cevap: B</a:t>
            </a:r>
          </a:p>
        </p:txBody>
      </p:sp>
    </p:spTree>
    <p:extLst>
      <p:ext uri="{BB962C8B-B14F-4D97-AF65-F5344CB8AC3E}">
        <p14:creationId xmlns:p14="http://schemas.microsoft.com/office/powerpoint/2010/main" val="40840313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5360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ltLang="en-US" dirty="0"/>
              <a:t>Cevap: D</a:t>
            </a:r>
          </a:p>
        </p:txBody>
      </p:sp>
    </p:spTree>
    <p:extLst>
      <p:ext uri="{BB962C8B-B14F-4D97-AF65-F5344CB8AC3E}">
        <p14:creationId xmlns:p14="http://schemas.microsoft.com/office/powerpoint/2010/main" val="1936454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07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endParaRPr lang="tr-TR" altLang="en-US" dirty="0"/>
          </a:p>
        </p:txBody>
      </p:sp>
    </p:spTree>
    <p:extLst>
      <p:ext uri="{BB962C8B-B14F-4D97-AF65-F5344CB8AC3E}">
        <p14:creationId xmlns:p14="http://schemas.microsoft.com/office/powerpoint/2010/main" val="28703295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AE54227A-E1E0-41DF-805D-CD0BD5C453C7}" type="slidenum">
              <a:rPr lang="tr-TR" smtClean="0"/>
              <a:pPr/>
              <a:t>60</a:t>
            </a:fld>
            <a:endParaRPr lang="tr-TR" dirty="0"/>
          </a:p>
        </p:txBody>
      </p:sp>
    </p:spTree>
    <p:extLst>
      <p:ext uri="{BB962C8B-B14F-4D97-AF65-F5344CB8AC3E}">
        <p14:creationId xmlns:p14="http://schemas.microsoft.com/office/powerpoint/2010/main" val="3197684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277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1979466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843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2578040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481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1773593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3" y="1350965"/>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1" dirty="0">
              <a:solidFill>
                <a:srgbClr val="FF2807"/>
              </a:solidFill>
              <a:latin typeface="Cambria"/>
              <a:cs typeface="Cambria"/>
            </a:endParaRPr>
          </a:p>
        </p:txBody>
      </p:sp>
      <p:cxnSp>
        <p:nvCxnSpPr>
          <p:cNvPr id="5" name="Straight Connector 4"/>
          <p:cNvCxnSpPr/>
          <p:nvPr userDrawn="1"/>
        </p:nvCxnSpPr>
        <p:spPr>
          <a:xfrm>
            <a:off x="4766733" y="1350965"/>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37" y="1350817"/>
            <a:ext cx="6810217" cy="4179455"/>
          </a:xfrm>
        </p:spPr>
        <p:txBody>
          <a:bodyPr>
            <a:normAutofit fontScale="90000"/>
          </a:bodyPr>
          <a:lstStyle>
            <a:lvl1pPr algn="l">
              <a:defRPr cap="all" baseline="0">
                <a:solidFill>
                  <a:srgbClr val="669900"/>
                </a:solidFill>
                <a:latin typeface="Cambria" panose="02040503050406030204" pitchFamily="18" charset="0"/>
              </a:defRPr>
            </a:lvl1pPr>
          </a:lstStyle>
          <a:p>
            <a:r>
              <a:rPr lang="en-US" dirty="0"/>
              <a:t>Click to edit Master title style</a:t>
            </a:r>
          </a:p>
        </p:txBody>
      </p:sp>
      <p:sp>
        <p:nvSpPr>
          <p:cNvPr id="12" name="Text Placeholder 11"/>
          <p:cNvSpPr>
            <a:spLocks noGrp="1"/>
          </p:cNvSpPr>
          <p:nvPr>
            <p:ph type="body" sz="quarter" idx="10"/>
          </p:nvPr>
        </p:nvSpPr>
        <p:spPr>
          <a:xfrm>
            <a:off x="431035" y="1350817"/>
            <a:ext cx="4156364" cy="4179455"/>
          </a:xfrm>
        </p:spPr>
        <p:txBody>
          <a:bodyPr anchor="ctr">
            <a:noAutofit/>
          </a:bodyPr>
          <a:lstStyle>
            <a:lvl1pPr marL="0" indent="0" algn="r">
              <a:buNone/>
              <a:defRPr sz="20000" b="0" i="0">
                <a:solidFill>
                  <a:srgbClr val="669900"/>
                </a:solidFill>
                <a:latin typeface="Cambria" panose="02040503050406030204" pitchFamily="18" charset="0"/>
                <a:cs typeface="Cambria" panose="02040503050406030204" pitchFamily="18" charset="0"/>
              </a:defRPr>
            </a:lvl1pPr>
          </a:lstStyle>
          <a:p>
            <a:pPr lvl="0"/>
            <a:r>
              <a:rPr lang="en-US" dirty="0"/>
              <a:t>Click to edit Master text styles</a:t>
            </a:r>
          </a:p>
        </p:txBody>
      </p:sp>
    </p:spTree>
    <p:extLst>
      <p:ext uri="{BB962C8B-B14F-4D97-AF65-F5344CB8AC3E}">
        <p14:creationId xmlns:p14="http://schemas.microsoft.com/office/powerpoint/2010/main" val="2949511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757693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cxnSp>
        <p:nvCxnSpPr>
          <p:cNvPr id="3" name="Straight Connector 2"/>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54755" y="-16933"/>
            <a:ext cx="10972800" cy="768096"/>
          </a:xfrm>
        </p:spPr>
        <p:txBody>
          <a:bodyPr/>
          <a:lstStyle>
            <a:lvl1pPr algn="l">
              <a:defRPr/>
            </a:lvl1pPr>
          </a:lstStyle>
          <a:p>
            <a:r>
              <a:rPr lang="en-US" dirty="0"/>
              <a:t>Click to edit Master title style</a:t>
            </a:r>
          </a:p>
        </p:txBody>
      </p:sp>
    </p:spTree>
    <p:extLst>
      <p:ext uri="{BB962C8B-B14F-4D97-AF65-F5344CB8AC3E}">
        <p14:creationId xmlns:p14="http://schemas.microsoft.com/office/powerpoint/2010/main" val="3982091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914400" y="6248400"/>
            <a:ext cx="2540000" cy="457200"/>
          </a:xfrm>
          <a:prstGeom prst="rect">
            <a:avLst/>
          </a:prstGeom>
          <a:ln/>
        </p:spPr>
        <p:txBody>
          <a:bodyPr/>
          <a:lstStyle>
            <a:lvl1pPr>
              <a:defRPr>
                <a:latin typeface="Cambria"/>
              </a:defRPr>
            </a:lvl1pPr>
          </a:lstStyle>
          <a:p>
            <a:pPr>
              <a:defRPr/>
            </a:pPr>
            <a:endParaRPr lang="en-US" dirty="0"/>
          </a:p>
        </p:txBody>
      </p:sp>
      <p:sp>
        <p:nvSpPr>
          <p:cNvPr id="3" name="Rectangle 5"/>
          <p:cNvSpPr>
            <a:spLocks noGrp="1" noChangeArrowheads="1"/>
          </p:cNvSpPr>
          <p:nvPr>
            <p:ph type="ftr" sz="quarter" idx="11"/>
          </p:nvPr>
        </p:nvSpPr>
        <p:spPr>
          <a:xfrm>
            <a:off x="4165600" y="6248400"/>
            <a:ext cx="3860800" cy="457200"/>
          </a:xfrm>
          <a:prstGeom prst="rect">
            <a:avLst/>
          </a:prstGeom>
          <a:ln/>
        </p:spPr>
        <p:txBody>
          <a:bodyPr/>
          <a:lstStyle>
            <a:lvl1pPr>
              <a:defRPr>
                <a:latin typeface="Cambria"/>
              </a:defRPr>
            </a:lvl1pPr>
          </a:lstStyle>
          <a:p>
            <a:pPr>
              <a:defRPr/>
            </a:pPr>
            <a:endParaRPr lang="en-US" dirty="0"/>
          </a:p>
        </p:txBody>
      </p:sp>
      <p:sp>
        <p:nvSpPr>
          <p:cNvPr id="4" name="Rectangle 6"/>
          <p:cNvSpPr>
            <a:spLocks noGrp="1" noChangeArrowheads="1"/>
          </p:cNvSpPr>
          <p:nvPr>
            <p:ph type="sldNum" sz="quarter" idx="12"/>
          </p:nvPr>
        </p:nvSpPr>
        <p:spPr>
          <a:xfrm>
            <a:off x="8737600" y="6248400"/>
            <a:ext cx="2540000" cy="457200"/>
          </a:xfrm>
          <a:prstGeom prst="rect">
            <a:avLst/>
          </a:prstGeom>
          <a:ln/>
        </p:spPr>
        <p:txBody>
          <a:bodyPr/>
          <a:lstStyle>
            <a:lvl1pPr>
              <a:defRPr>
                <a:latin typeface="Cambria"/>
              </a:defRPr>
            </a:lvl1pPr>
          </a:lstStyle>
          <a:p>
            <a:fld id="{075DADBF-8C14-42A8-B538-03422893AF4C}" type="slidenum">
              <a:rPr lang="en-US" altLang="en-US" smtClean="0"/>
              <a:pPr/>
              <a:t>‹#›</a:t>
            </a:fld>
            <a:endParaRPr lang="en-US" altLang="en-US" dirty="0"/>
          </a:p>
        </p:txBody>
      </p:sp>
    </p:spTree>
    <p:extLst>
      <p:ext uri="{BB962C8B-B14F-4D97-AF65-F5344CB8AC3E}">
        <p14:creationId xmlns:p14="http://schemas.microsoft.com/office/powerpoint/2010/main" val="4991216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Rectangle 2"/>
          <p:cNvSpPr/>
          <p:nvPr userDrawn="1"/>
        </p:nvSpPr>
        <p:spPr>
          <a:xfrm>
            <a:off x="237069" y="169868"/>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dirty="0">
              <a:latin typeface="Cambria"/>
            </a:endParaRPr>
          </a:p>
        </p:txBody>
      </p:sp>
      <p:sp>
        <p:nvSpPr>
          <p:cNvPr id="2" name="Title 1"/>
          <p:cNvSpPr>
            <a:spLocks noGrp="1"/>
          </p:cNvSpPr>
          <p:nvPr>
            <p:ph type="title"/>
          </p:nvPr>
        </p:nvSpPr>
        <p:spPr>
          <a:xfrm>
            <a:off x="609600" y="0"/>
            <a:ext cx="10972800" cy="1518756"/>
          </a:xfrm>
        </p:spPr>
        <p:txBody>
          <a:bodyPr/>
          <a:lstStyle>
            <a:lvl1pPr algn="l">
              <a:defRPr/>
            </a:lvl1pPr>
          </a:lstStyle>
          <a:p>
            <a:r>
              <a:rPr lang="en-US" dirty="0"/>
              <a:t>Click to edit Master title style</a:t>
            </a:r>
          </a:p>
        </p:txBody>
      </p:sp>
    </p:spTree>
    <p:extLst>
      <p:ext uri="{BB962C8B-B14F-4D97-AF65-F5344CB8AC3E}">
        <p14:creationId xmlns:p14="http://schemas.microsoft.com/office/powerpoint/2010/main" val="2211227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5" name="Slide Number Placeholder 5"/>
          <p:cNvSpPr>
            <a:spLocks noGrp="1"/>
          </p:cNvSpPr>
          <p:nvPr>
            <p:ph type="sldNum" sz="quarter" idx="12"/>
          </p:nvPr>
        </p:nvSpPr>
        <p:spPr/>
        <p:txBody>
          <a:bodyPr/>
          <a:lstStyle>
            <a:lvl1pPr>
              <a:defRPr/>
            </a:lvl1pPr>
          </a:lstStyle>
          <a:p>
            <a:fld id="{DCFC6667-E91D-AA4B-9ACC-834CDC0CCE32}" type="slidenum">
              <a:rPr lang="en-US">
                <a:solidFill>
                  <a:prstClr val="white"/>
                </a:solidFill>
              </a:rPr>
              <a:pPr/>
              <a:t>‹#›</a:t>
            </a:fld>
            <a:endParaRPr lang="en-US" dirty="0">
              <a:solidFill>
                <a:prstClr val="white"/>
              </a:solidFill>
            </a:endParaRPr>
          </a:p>
        </p:txBody>
      </p:sp>
      <p:cxnSp>
        <p:nvCxnSpPr>
          <p:cNvPr id="6" name="Straight Connector 5"/>
          <p:cNvCxnSpPr/>
          <p:nvPr userDrawn="1"/>
        </p:nvCxnSpPr>
        <p:spPr>
          <a:xfrm>
            <a:off x="462855" y="1159921"/>
            <a:ext cx="11288889"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3" name="Picture 2" descr="MICRO_ch04_snapshot.png"/>
          <p:cNvPicPr>
            <a:picLocks noChangeAspect="1"/>
          </p:cNvPicPr>
          <p:nvPr userDrawn="1"/>
        </p:nvPicPr>
        <p:blipFill rotWithShape="1">
          <a:blip r:embed="rId2">
            <a:extLst>
              <a:ext uri="{28A0092B-C50C-407E-A947-70E740481C1C}">
                <a14:useLocalDpi xmlns:a14="http://schemas.microsoft.com/office/drawing/2010/main" val="0"/>
              </a:ext>
            </a:extLst>
          </a:blip>
          <a:srcRect l="5280" r="73229" b="90864"/>
          <a:stretch/>
        </p:blipFill>
        <p:spPr>
          <a:xfrm>
            <a:off x="31" y="47"/>
            <a:ext cx="2619023" cy="626533"/>
          </a:xfrm>
          <a:prstGeom prst="rect">
            <a:avLst/>
          </a:prstGeom>
        </p:spPr>
      </p:pic>
    </p:spTree>
    <p:extLst>
      <p:ext uri="{BB962C8B-B14F-4D97-AF65-F5344CB8AC3E}">
        <p14:creationId xmlns:p14="http://schemas.microsoft.com/office/powerpoint/2010/main" val="1684027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lvl1pPr>
              <a:defRPr/>
            </a:lvl1pPr>
          </a:lstStyle>
          <a:p>
            <a:fld id="{DCFC6667-E91D-AA4B-9ACC-834CDC0CCE32}" type="slidenum">
              <a:rPr lang="en-US">
                <a:solidFill>
                  <a:prstClr val="white"/>
                </a:solidFill>
              </a:rPr>
              <a:pPr/>
              <a:t>‹#›</a:t>
            </a:fld>
            <a:endParaRPr lang="en-US" dirty="0">
              <a:solidFill>
                <a:prstClr val="white"/>
              </a:solidFill>
            </a:endParaRPr>
          </a:p>
        </p:txBody>
      </p:sp>
      <p:pic>
        <p:nvPicPr>
          <p:cNvPr id="4" name="Picture 3" descr="MICRO_ch04_titlebar.png"/>
          <p:cNvPicPr>
            <a:picLocks noChangeAspect="1"/>
          </p:cNvPicPr>
          <p:nvPr userDrawn="1"/>
        </p:nvPicPr>
        <p:blipFill rotWithShape="1">
          <a:blip r:embed="rId2">
            <a:extLst>
              <a:ext uri="{28A0092B-C50C-407E-A947-70E740481C1C}">
                <a14:useLocalDpi xmlns:a14="http://schemas.microsoft.com/office/drawing/2010/main" val="0"/>
              </a:ext>
            </a:extLst>
          </a:blip>
          <a:srcRect r="2364" b="83704"/>
          <a:stretch/>
        </p:blipFill>
        <p:spPr>
          <a:xfrm>
            <a:off x="0" y="0"/>
            <a:ext cx="11898488" cy="1117600"/>
          </a:xfrm>
          <a:prstGeom prst="rect">
            <a:avLst/>
          </a:prstGeom>
        </p:spPr>
      </p:pic>
      <p:sp>
        <p:nvSpPr>
          <p:cNvPr id="2" name="Title 1"/>
          <p:cNvSpPr>
            <a:spLocks noGrp="1"/>
          </p:cNvSpPr>
          <p:nvPr>
            <p:ph type="title" hasCustomPrompt="1"/>
          </p:nvPr>
        </p:nvSpPr>
        <p:spPr>
          <a:xfrm>
            <a:off x="462855" y="262498"/>
            <a:ext cx="11288889" cy="592673"/>
          </a:xfrm>
        </p:spPr>
        <p:txBody>
          <a:bodyPr/>
          <a:lstStyle>
            <a:lvl1pPr>
              <a:defRPr>
                <a:solidFill>
                  <a:srgbClr val="0A5B74"/>
                </a:solidFill>
              </a:defRPr>
            </a:lvl1pPr>
          </a:lstStyle>
          <a:p>
            <a:r>
              <a:rPr lang="en-US" dirty="0"/>
              <a:t>Click To Edit Master Title Style</a:t>
            </a:r>
          </a:p>
        </p:txBody>
      </p:sp>
    </p:spTree>
    <p:extLst>
      <p:ext uri="{BB962C8B-B14F-4D97-AF65-F5344CB8AC3E}">
        <p14:creationId xmlns:p14="http://schemas.microsoft.com/office/powerpoint/2010/main" val="666099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lvl1pPr>
              <a:defRPr/>
            </a:lvl1pPr>
          </a:lstStyle>
          <a:p>
            <a:fld id="{DCFC6667-E91D-AA4B-9ACC-834CDC0CCE32}" type="slidenum">
              <a:rPr lang="en-US">
                <a:solidFill>
                  <a:prstClr val="white"/>
                </a:solidFill>
              </a:rPr>
              <a:pPr/>
              <a:t>‹#›</a:t>
            </a:fld>
            <a:endParaRPr lang="en-US" dirty="0">
              <a:solidFill>
                <a:prstClr val="white"/>
              </a:solidFill>
            </a:endParaRPr>
          </a:p>
        </p:txBody>
      </p:sp>
      <p:sp>
        <p:nvSpPr>
          <p:cNvPr id="6" name="Text Placeholder 5"/>
          <p:cNvSpPr>
            <a:spLocks noGrp="1"/>
          </p:cNvSpPr>
          <p:nvPr>
            <p:ph type="body" sz="quarter" idx="13" hasCustomPrompt="1"/>
          </p:nvPr>
        </p:nvSpPr>
        <p:spPr>
          <a:xfrm>
            <a:off x="373236" y="6048904"/>
            <a:ext cx="11367208" cy="482600"/>
          </a:xfrm>
          <a:prstGeom prst="rect">
            <a:avLst/>
          </a:prstGeom>
        </p:spPr>
        <p:txBody>
          <a:bodyPr vert="horz"/>
          <a:lstStyle>
            <a:lvl1pPr marL="0" indent="0">
              <a:buFontTx/>
              <a:buNone/>
              <a:defRPr sz="2000" b="1" spc="110">
                <a:latin typeface="Cambria"/>
                <a:cs typeface="Cambria"/>
              </a:defRPr>
            </a:lvl1pPr>
            <a:lvl2pPr marL="457200" indent="0">
              <a:buFontTx/>
              <a:buNone/>
              <a:defRPr sz="2000" b="1" spc="110">
                <a:latin typeface="Cambria"/>
                <a:cs typeface="Cambria"/>
              </a:defRPr>
            </a:lvl2pPr>
            <a:lvl3pPr marL="914400" indent="0">
              <a:buFontTx/>
              <a:buNone/>
              <a:defRPr sz="2000" b="1" spc="110">
                <a:latin typeface="Cambria"/>
                <a:cs typeface="Cambria"/>
              </a:defRPr>
            </a:lvl3pPr>
            <a:lvl4pPr marL="1371600" indent="0">
              <a:buFontTx/>
              <a:buNone/>
              <a:defRPr sz="2000" b="1" spc="110">
                <a:latin typeface="Cambria"/>
                <a:cs typeface="Cambria"/>
              </a:defRPr>
            </a:lvl4pPr>
            <a:lvl5pPr marL="1828800" indent="0">
              <a:buFontTx/>
              <a:buNone/>
              <a:defRPr sz="2000" b="1" spc="110">
                <a:latin typeface="Cambria"/>
                <a:cs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MICRO_ch04_titlebar.png"/>
          <p:cNvPicPr>
            <a:picLocks noChangeAspect="1"/>
          </p:cNvPicPr>
          <p:nvPr userDrawn="1"/>
        </p:nvPicPr>
        <p:blipFill rotWithShape="1">
          <a:blip r:embed="rId2">
            <a:extLst>
              <a:ext uri="{28A0092B-C50C-407E-A947-70E740481C1C}">
                <a14:useLocalDpi xmlns:a14="http://schemas.microsoft.com/office/drawing/2010/main" val="0"/>
              </a:ext>
            </a:extLst>
          </a:blip>
          <a:srcRect l="34479" r="2364" b="83704"/>
          <a:stretch/>
        </p:blipFill>
        <p:spPr>
          <a:xfrm>
            <a:off x="32" y="2573888"/>
            <a:ext cx="12011377" cy="1744137"/>
          </a:xfrm>
          <a:prstGeom prst="rect">
            <a:avLst/>
          </a:prstGeom>
        </p:spPr>
      </p:pic>
      <p:sp>
        <p:nvSpPr>
          <p:cNvPr id="2" name="Title 1"/>
          <p:cNvSpPr>
            <a:spLocks noGrp="1"/>
          </p:cNvSpPr>
          <p:nvPr>
            <p:ph type="title" hasCustomPrompt="1"/>
          </p:nvPr>
        </p:nvSpPr>
        <p:spPr>
          <a:xfrm>
            <a:off x="463582" y="2921020"/>
            <a:ext cx="10870495" cy="939800"/>
          </a:xfrm>
        </p:spPr>
        <p:txBody>
          <a:bodyPr anchor="ctr" anchorCtr="0"/>
          <a:lstStyle>
            <a:lvl1pPr>
              <a:defRPr sz="4100">
                <a:solidFill>
                  <a:srgbClr val="0A5B74"/>
                </a:solidFill>
              </a:defRPr>
            </a:lvl1pPr>
          </a:lstStyle>
          <a:p>
            <a:r>
              <a:rPr lang="en-US" dirty="0"/>
              <a:t>Click To Edit Master Title Style</a:t>
            </a:r>
          </a:p>
        </p:txBody>
      </p:sp>
    </p:spTree>
    <p:extLst>
      <p:ext uri="{BB962C8B-B14F-4D97-AF65-F5344CB8AC3E}">
        <p14:creationId xmlns:p14="http://schemas.microsoft.com/office/powerpoint/2010/main" val="1730717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lvl1pPr>
              <a:defRPr/>
            </a:lvl1pPr>
          </a:lstStyle>
          <a:p>
            <a:fld id="{8C223900-0738-5846-973D-3AF914A96077}" type="slidenum">
              <a:rPr lang="en-US">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41949672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7874848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9" r:id="rId4"/>
    <p:sldLayoutId id="2147483670" r:id="rId5"/>
  </p:sldLayoutIdLst>
  <p:txStyles>
    <p:titleStyle>
      <a:lvl1pPr algn="l" defTabSz="457200" rtl="0" eaLnBrk="0" fontAlgn="base" hangingPunct="0">
        <a:spcBef>
          <a:spcPct val="0"/>
        </a:spcBef>
        <a:spcAft>
          <a:spcPct val="0"/>
        </a:spcAft>
        <a:defRPr sz="4400" b="1" kern="1200">
          <a:solidFill>
            <a:schemeClr val="tx1"/>
          </a:solidFill>
          <a:latin typeface="Cambria" panose="02040503050406030204" pitchFamily="18" charset="0"/>
          <a:ea typeface="MS PGothic" pitchFamily="34" charset="-128"/>
          <a:cs typeface="Cambria"/>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kern="1200">
          <a:solidFill>
            <a:schemeClr val="tx1"/>
          </a:solidFill>
          <a:latin typeface="Cambria"/>
          <a:ea typeface="MS PGothic" pitchFamily="34" charset="-128"/>
          <a:cs typeface="Cambria"/>
        </a:defRPr>
      </a:lvl1pPr>
      <a:lvl2pPr marL="742950" indent="-28575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Cambria"/>
          <a:ea typeface="MS PGothic" pitchFamily="34" charset="-128"/>
          <a:cs typeface="Cambria"/>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6"/>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blipFill rotWithShape="1">
            <a:blip r:embed="rId6"/>
            <a:stretch>
              <a:fillRect/>
            </a:stretch>
          </a:blipFill>
          <a:ln w="19050">
            <a:solidFill>
              <a:srgbClr val="0A5B74"/>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sz="1800" dirty="0">
              <a:solidFill>
                <a:prstClr val="white"/>
              </a:solidFill>
              <a:latin typeface="Cambria"/>
            </a:endParaRPr>
          </a:p>
        </p:txBody>
      </p:sp>
      <p:sp>
        <p:nvSpPr>
          <p:cNvPr id="2" name="Title Placeholder 1"/>
          <p:cNvSpPr>
            <a:spLocks noGrp="1"/>
          </p:cNvSpPr>
          <p:nvPr>
            <p:ph type="title"/>
          </p:nvPr>
        </p:nvSpPr>
        <p:spPr>
          <a:xfrm>
            <a:off x="462855" y="592656"/>
            <a:ext cx="11288889" cy="592673"/>
          </a:xfrm>
          <a:prstGeom prst="rect">
            <a:avLst/>
          </a:prstGeom>
        </p:spPr>
        <p:txBody>
          <a:bodyPr vert="horz" lIns="0" tIns="0" rIns="0" bIns="0" rtlCol="0" anchor="t" anchorCtr="0">
            <a:noAutofit/>
          </a:bodyPr>
          <a:lstStyle/>
          <a:p>
            <a:r>
              <a:rPr lang="en-US" dirty="0"/>
              <a:t>Click To Edit Master Title Style</a:t>
            </a:r>
          </a:p>
        </p:txBody>
      </p:sp>
      <p:sp>
        <p:nvSpPr>
          <p:cNvPr id="6" name="Slide Number Placeholder 5"/>
          <p:cNvSpPr>
            <a:spLocks noGrp="1"/>
          </p:cNvSpPr>
          <p:nvPr>
            <p:ph type="sldNum" sz="quarter" idx="4"/>
          </p:nvPr>
        </p:nvSpPr>
        <p:spPr>
          <a:xfrm>
            <a:off x="8737630" y="6632092"/>
            <a:ext cx="3160889" cy="225955"/>
          </a:xfrm>
          <a:prstGeom prst="rect">
            <a:avLst/>
          </a:prstGeom>
        </p:spPr>
        <p:txBody>
          <a:bodyPr vert="horz" wrap="square" lIns="91440" tIns="45720" rIns="91440" bIns="45720" numCol="1" anchor="ctr" anchorCtr="0" compatLnSpc="1">
            <a:prstTxWarp prst="textNoShape">
              <a:avLst/>
            </a:prstTxWarp>
          </a:bodyPr>
          <a:lstStyle>
            <a:lvl1pPr algn="r">
              <a:defRPr sz="1000" b="1">
                <a:solidFill>
                  <a:schemeClr val="bg1"/>
                </a:solidFill>
                <a:latin typeface="Cambria"/>
                <a:cs typeface="Cambria"/>
              </a:defRPr>
            </a:lvl1pPr>
          </a:lstStyle>
          <a:p>
            <a:pPr defTabSz="457200" fontAlgn="base">
              <a:spcBef>
                <a:spcPct val="0"/>
              </a:spcBef>
              <a:spcAft>
                <a:spcPct val="0"/>
              </a:spcAft>
            </a:pPr>
            <a:fld id="{C22D4794-4183-DC44-9F89-F8E20243ACC7}" type="slidenum">
              <a:rPr lang="en-US" smtClean="0">
                <a:solidFill>
                  <a:prstClr val="white"/>
                </a:solidFill>
                <a:ea typeface="ＭＳ Ｐゴシック" charset="0"/>
              </a:rPr>
              <a:pPr defTabSz="457200" fontAlgn="base">
                <a:spcBef>
                  <a:spcPct val="0"/>
                </a:spcBef>
                <a:spcAft>
                  <a:spcPct val="0"/>
                </a:spcAft>
              </a:pPr>
              <a:t>‹#›</a:t>
            </a:fld>
            <a:endParaRPr lang="en-US" dirty="0">
              <a:solidFill>
                <a:prstClr val="white"/>
              </a:solidFill>
              <a:ea typeface="ＭＳ Ｐゴシック" charset="0"/>
            </a:endParaRPr>
          </a:p>
        </p:txBody>
      </p:sp>
    </p:spTree>
    <p:extLst>
      <p:ext uri="{BB962C8B-B14F-4D97-AF65-F5344CB8AC3E}">
        <p14:creationId xmlns:p14="http://schemas.microsoft.com/office/powerpoint/2010/main" val="882703436"/>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Lst>
  <p:txStyles>
    <p:titleStyle>
      <a:lvl1pPr algn="l" defTabSz="457200" rtl="0" eaLnBrk="0" fontAlgn="base" hangingPunct="0">
        <a:spcBef>
          <a:spcPct val="0"/>
        </a:spcBef>
        <a:spcAft>
          <a:spcPct val="0"/>
        </a:spcAft>
        <a:defRPr sz="3200" b="0" i="0" kern="1200" spc="130">
          <a:solidFill>
            <a:schemeClr val="bg1"/>
          </a:solidFill>
          <a:latin typeface="Cambria" panose="02040503050406030204" pitchFamily="18" charset="0"/>
          <a:ea typeface="ＭＳ Ｐゴシック" charset="-128"/>
          <a:cs typeface="Cambria" panose="02040503050406030204" pitchFamily="18" charset="0"/>
        </a:defRPr>
      </a:lvl1pPr>
      <a:lvl2pPr algn="l" defTabSz="457200" rtl="0" eaLnBrk="0" fontAlgn="base" hangingPunct="0">
        <a:spcBef>
          <a:spcPct val="0"/>
        </a:spcBef>
        <a:spcAft>
          <a:spcPct val="0"/>
        </a:spcAft>
        <a:defRPr sz="2000">
          <a:solidFill>
            <a:schemeClr val="bg1"/>
          </a:solidFill>
          <a:latin typeface="Arial" charset="0"/>
          <a:ea typeface="ＭＳ Ｐゴシック" charset="-128"/>
        </a:defRPr>
      </a:lvl2pPr>
      <a:lvl3pPr algn="l" defTabSz="457200" rtl="0" eaLnBrk="0" fontAlgn="base" hangingPunct="0">
        <a:spcBef>
          <a:spcPct val="0"/>
        </a:spcBef>
        <a:spcAft>
          <a:spcPct val="0"/>
        </a:spcAft>
        <a:defRPr sz="2000">
          <a:solidFill>
            <a:schemeClr val="bg1"/>
          </a:solidFill>
          <a:latin typeface="Arial" charset="0"/>
          <a:ea typeface="ＭＳ Ｐゴシック" charset="-128"/>
        </a:defRPr>
      </a:lvl3pPr>
      <a:lvl4pPr algn="l" defTabSz="457200" rtl="0" eaLnBrk="0" fontAlgn="base" hangingPunct="0">
        <a:spcBef>
          <a:spcPct val="0"/>
        </a:spcBef>
        <a:spcAft>
          <a:spcPct val="0"/>
        </a:spcAft>
        <a:defRPr sz="2000">
          <a:solidFill>
            <a:schemeClr val="bg1"/>
          </a:solidFill>
          <a:latin typeface="Arial" charset="0"/>
          <a:ea typeface="ＭＳ Ｐゴシック" charset="-128"/>
        </a:defRPr>
      </a:lvl4pPr>
      <a:lvl5pPr algn="l" defTabSz="457200" rtl="0" eaLnBrk="0" fontAlgn="base" hangingPunct="0">
        <a:spcBef>
          <a:spcPct val="0"/>
        </a:spcBef>
        <a:spcAft>
          <a:spcPct val="0"/>
        </a:spcAft>
        <a:defRPr sz="2000">
          <a:solidFill>
            <a:schemeClr val="bg1"/>
          </a:solidFill>
          <a:latin typeface="Arial" charset="0"/>
          <a:ea typeface="ＭＳ Ｐゴシック" charset="-128"/>
        </a:defRPr>
      </a:lvl5pPr>
      <a:lvl6pPr marL="457200" algn="l" defTabSz="457200" rtl="0" fontAlgn="base">
        <a:spcBef>
          <a:spcPct val="0"/>
        </a:spcBef>
        <a:spcAft>
          <a:spcPct val="0"/>
        </a:spcAft>
        <a:defRPr sz="2000">
          <a:solidFill>
            <a:schemeClr val="bg1"/>
          </a:solidFill>
          <a:latin typeface="Arial" charset="0"/>
          <a:ea typeface="ＭＳ Ｐゴシック" charset="-128"/>
        </a:defRPr>
      </a:lvl6pPr>
      <a:lvl7pPr marL="914400" algn="l" defTabSz="457200" rtl="0" fontAlgn="base">
        <a:spcBef>
          <a:spcPct val="0"/>
        </a:spcBef>
        <a:spcAft>
          <a:spcPct val="0"/>
        </a:spcAft>
        <a:defRPr sz="2000">
          <a:solidFill>
            <a:schemeClr val="bg1"/>
          </a:solidFill>
          <a:latin typeface="Arial" charset="0"/>
          <a:ea typeface="ＭＳ Ｐゴシック" charset="-128"/>
        </a:defRPr>
      </a:lvl7pPr>
      <a:lvl8pPr marL="1371600" algn="l" defTabSz="457200" rtl="0" fontAlgn="base">
        <a:spcBef>
          <a:spcPct val="0"/>
        </a:spcBef>
        <a:spcAft>
          <a:spcPct val="0"/>
        </a:spcAft>
        <a:defRPr sz="2000">
          <a:solidFill>
            <a:schemeClr val="bg1"/>
          </a:solidFill>
          <a:latin typeface="Arial" charset="0"/>
          <a:ea typeface="ＭＳ Ｐゴシック" charset="-128"/>
        </a:defRPr>
      </a:lvl8pPr>
      <a:lvl9pPr marL="1828800" algn="l" defTabSz="457200" rtl="0" fontAlgn="base">
        <a:spcBef>
          <a:spcPct val="0"/>
        </a:spcBef>
        <a:spcAft>
          <a:spcPct val="0"/>
        </a:spcAft>
        <a:defRPr sz="2000">
          <a:solidFill>
            <a:schemeClr val="bg1"/>
          </a:solidFill>
          <a:latin typeface="Arial" charset="0"/>
          <a:ea typeface="ＭＳ Ｐゴシック" charset="-128"/>
        </a:defRPr>
      </a:lvl9pPr>
    </p:titleStyle>
    <p:bodyStyle>
      <a:lvl1pPr marL="342900" indent="-342900" algn="l" defTabSz="457200" rtl="0" eaLnBrk="0" fontAlgn="base" hangingPunct="0">
        <a:spcBef>
          <a:spcPct val="20000"/>
        </a:spcBef>
        <a:spcAft>
          <a:spcPct val="0"/>
        </a:spcAft>
        <a:buFont typeface="Arial" charset="0"/>
        <a:buChar char="•"/>
        <a:defRPr sz="1600" kern="1200">
          <a:solidFill>
            <a:schemeClr val="bg1"/>
          </a:solidFill>
          <a:latin typeface="Arial"/>
          <a:ea typeface="ＭＳ Ｐゴシック" charset="-128"/>
          <a:cs typeface="Arial"/>
        </a:defRPr>
      </a:lvl1pPr>
      <a:lvl2pPr marL="742950" indent="-285750" algn="l" defTabSz="457200" rtl="0" eaLnBrk="0" fontAlgn="base" hangingPunct="0">
        <a:spcBef>
          <a:spcPct val="20000"/>
        </a:spcBef>
        <a:spcAft>
          <a:spcPct val="0"/>
        </a:spcAft>
        <a:buFont typeface="Arial" charset="0"/>
        <a:buChar char="–"/>
        <a:defRPr sz="1400" kern="1200">
          <a:solidFill>
            <a:schemeClr val="bg1"/>
          </a:solidFill>
          <a:latin typeface="Arial"/>
          <a:ea typeface="ＭＳ Ｐゴシック" charset="-128"/>
          <a:cs typeface="Arial"/>
        </a:defRPr>
      </a:lvl2pPr>
      <a:lvl3pPr marL="1143000" indent="-228600" algn="l" defTabSz="457200" rtl="0" eaLnBrk="0" fontAlgn="base" hangingPunct="0">
        <a:spcBef>
          <a:spcPct val="20000"/>
        </a:spcBef>
        <a:spcAft>
          <a:spcPct val="0"/>
        </a:spcAft>
        <a:buFont typeface="Arial" charset="0"/>
        <a:buChar char="•"/>
        <a:defRPr sz="1200" kern="1200">
          <a:solidFill>
            <a:schemeClr val="bg1"/>
          </a:solidFill>
          <a:latin typeface="Arial"/>
          <a:ea typeface="ＭＳ Ｐゴシック" charset="-128"/>
          <a:cs typeface="Arial"/>
        </a:defRPr>
      </a:lvl3pPr>
      <a:lvl4pPr marL="1600200" indent="-228600" algn="l" defTabSz="457200" rtl="0" eaLnBrk="0" fontAlgn="base" hangingPunct="0">
        <a:spcBef>
          <a:spcPct val="20000"/>
        </a:spcBef>
        <a:spcAft>
          <a:spcPct val="0"/>
        </a:spcAft>
        <a:buFont typeface="Arial" charset="0"/>
        <a:buChar char="–"/>
        <a:defRPr sz="1100" kern="1200">
          <a:solidFill>
            <a:schemeClr val="bg1"/>
          </a:solidFill>
          <a:latin typeface="Arial"/>
          <a:ea typeface="ＭＳ Ｐゴシック" charset="-128"/>
          <a:cs typeface="Arial"/>
        </a:defRPr>
      </a:lvl4pPr>
      <a:lvl5pPr marL="2057400" indent="-228600" algn="l" defTabSz="457200" rtl="0" eaLnBrk="0" fontAlgn="base" hangingPunct="0">
        <a:spcBef>
          <a:spcPct val="20000"/>
        </a:spcBef>
        <a:spcAft>
          <a:spcPct val="0"/>
        </a:spcAft>
        <a:buFont typeface="Arial" charset="0"/>
        <a:buChar char="»"/>
        <a:defRPr sz="1100" kern="1200">
          <a:solidFill>
            <a:schemeClr val="bg1"/>
          </a:solidFill>
          <a:latin typeface="Arial"/>
          <a:ea typeface="ＭＳ Ｐゴシック"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12.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7.bin"/><Relationship Id="rId5" Type="http://schemas.openxmlformats.org/officeDocument/2006/relationships/image" Target="../media/image11.emf"/><Relationship Id="rId4" Type="http://schemas.openxmlformats.org/officeDocument/2006/relationships/oleObject" Target="../embeddings/oleObject6.bin"/></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12.xml"/><Relationship Id="rId7" Type="http://schemas.openxmlformats.org/officeDocument/2006/relationships/image" Target="../media/image14.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9.bin"/><Relationship Id="rId5" Type="http://schemas.openxmlformats.org/officeDocument/2006/relationships/image" Target="../media/image13.emf"/><Relationship Id="rId4" Type="http://schemas.openxmlformats.org/officeDocument/2006/relationships/oleObject" Target="../embeddings/oleObject8.bin"/><Relationship Id="rId9" Type="http://schemas.openxmlformats.org/officeDocument/2006/relationships/image" Target="../media/image15.emf"/></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YTcFsdIJ_Xo"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notesSlide" Target="../notesSlides/notesSlide28.xml"/><Relationship Id="rId7" Type="http://schemas.openxmlformats.org/officeDocument/2006/relationships/image" Target="../media/image36.emf"/><Relationship Id="rId2" Type="http://schemas.openxmlformats.org/officeDocument/2006/relationships/slideLayout" Target="../slideLayouts/slideLayout3.xml"/><Relationship Id="rId1" Type="http://schemas.openxmlformats.org/officeDocument/2006/relationships/vmlDrawing" Target="../drawings/vmlDrawing6.vml"/><Relationship Id="rId6" Type="http://schemas.openxmlformats.org/officeDocument/2006/relationships/image" Target="../media/image35.emf"/><Relationship Id="rId5" Type="http://schemas.openxmlformats.org/officeDocument/2006/relationships/image" Target="../media/image34.emf"/><Relationship Id="rId10" Type="http://schemas.openxmlformats.org/officeDocument/2006/relationships/image" Target="../media/image32.emf"/><Relationship Id="rId4" Type="http://schemas.openxmlformats.org/officeDocument/2006/relationships/image" Target="../media/image33.emf"/><Relationship Id="rId9" Type="http://schemas.openxmlformats.org/officeDocument/2006/relationships/oleObject" Target="../embeddings/oleObject11.bin"/></Relationships>
</file>

<file path=ppt/slides/_rels/slide29.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notesSlide" Target="../notesSlides/notesSlide29.xml"/><Relationship Id="rId7" Type="http://schemas.openxmlformats.org/officeDocument/2006/relationships/image" Target="../media/image42.emf"/><Relationship Id="rId2" Type="http://schemas.openxmlformats.org/officeDocument/2006/relationships/slideLayout" Target="../slideLayouts/slideLayout3.xml"/><Relationship Id="rId1" Type="http://schemas.openxmlformats.org/officeDocument/2006/relationships/vmlDrawing" Target="../drawings/vmlDrawing7.vml"/><Relationship Id="rId6" Type="http://schemas.openxmlformats.org/officeDocument/2006/relationships/image" Target="../media/image41.emf"/><Relationship Id="rId11" Type="http://schemas.openxmlformats.org/officeDocument/2006/relationships/image" Target="../media/image38.emf"/><Relationship Id="rId5" Type="http://schemas.openxmlformats.org/officeDocument/2006/relationships/image" Target="../media/image40.emf"/><Relationship Id="rId10" Type="http://schemas.openxmlformats.org/officeDocument/2006/relationships/oleObject" Target="../embeddings/oleObject12.bin"/><Relationship Id="rId4" Type="http://schemas.openxmlformats.org/officeDocument/2006/relationships/image" Target="../media/image39.emf"/><Relationship Id="rId9" Type="http://schemas.openxmlformats.org/officeDocument/2006/relationships/image" Target="../media/image44.emf"/></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notesSlide" Target="../notesSlides/notesSlide30.xml"/><Relationship Id="rId7" Type="http://schemas.openxmlformats.org/officeDocument/2006/relationships/image" Target="../media/image49.emf"/><Relationship Id="rId2" Type="http://schemas.openxmlformats.org/officeDocument/2006/relationships/slideLayout" Target="../slideLayouts/slideLayout3.xml"/><Relationship Id="rId1" Type="http://schemas.openxmlformats.org/officeDocument/2006/relationships/vmlDrawing" Target="../drawings/vmlDrawing8.vml"/><Relationship Id="rId6" Type="http://schemas.openxmlformats.org/officeDocument/2006/relationships/image" Target="../media/image48.emf"/><Relationship Id="rId11" Type="http://schemas.openxmlformats.org/officeDocument/2006/relationships/image" Target="../media/image45.emf"/><Relationship Id="rId5" Type="http://schemas.openxmlformats.org/officeDocument/2006/relationships/image" Target="../media/image47.emf"/><Relationship Id="rId10" Type="http://schemas.openxmlformats.org/officeDocument/2006/relationships/oleObject" Target="../embeddings/oleObject13.bin"/><Relationship Id="rId4" Type="http://schemas.openxmlformats.org/officeDocument/2006/relationships/image" Target="../media/image46.emf"/><Relationship Id="rId9" Type="http://schemas.openxmlformats.org/officeDocument/2006/relationships/image" Target="../media/image51.emf"/></Relationships>
</file>

<file path=ppt/slides/_rels/slide31.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notesSlide" Target="../notesSlides/notesSlide31.xml"/><Relationship Id="rId7" Type="http://schemas.openxmlformats.org/officeDocument/2006/relationships/image" Target="../media/image56.emf"/><Relationship Id="rId2" Type="http://schemas.openxmlformats.org/officeDocument/2006/relationships/slideLayout" Target="../slideLayouts/slideLayout3.xml"/><Relationship Id="rId1" Type="http://schemas.openxmlformats.org/officeDocument/2006/relationships/vmlDrawing" Target="../drawings/vmlDrawing9.vml"/><Relationship Id="rId6" Type="http://schemas.openxmlformats.org/officeDocument/2006/relationships/image" Target="../media/image55.emf"/><Relationship Id="rId5" Type="http://schemas.openxmlformats.org/officeDocument/2006/relationships/image" Target="../media/image54.emf"/><Relationship Id="rId10" Type="http://schemas.openxmlformats.org/officeDocument/2006/relationships/image" Target="../media/image52.emf"/><Relationship Id="rId4" Type="http://schemas.openxmlformats.org/officeDocument/2006/relationships/image" Target="../media/image53.emf"/><Relationship Id="rId9" Type="http://schemas.openxmlformats.org/officeDocument/2006/relationships/oleObject" Target="../embeddings/oleObject14.bin"/></Relationships>
</file>

<file path=ppt/slides/_rels/slide32.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image" Target="../media/image58.emf"/><Relationship Id="rId7" Type="http://schemas.openxmlformats.org/officeDocument/2006/relationships/image" Target="../media/image62.emf"/><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61.emf"/><Relationship Id="rId11" Type="http://schemas.openxmlformats.org/officeDocument/2006/relationships/image" Target="../media/image66.emf"/><Relationship Id="rId5" Type="http://schemas.openxmlformats.org/officeDocument/2006/relationships/image" Target="../media/image60.emf"/><Relationship Id="rId10" Type="http://schemas.openxmlformats.org/officeDocument/2006/relationships/image" Target="../media/image65.emf"/><Relationship Id="rId4" Type="http://schemas.openxmlformats.org/officeDocument/2006/relationships/image" Target="../media/image59.emf"/><Relationship Id="rId9" Type="http://schemas.openxmlformats.org/officeDocument/2006/relationships/image" Target="../media/image64.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68.e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6.bin"/><Relationship Id="rId5" Type="http://schemas.openxmlformats.org/officeDocument/2006/relationships/image" Target="../media/image67.emf"/><Relationship Id="rId4" Type="http://schemas.openxmlformats.org/officeDocument/2006/relationships/oleObject" Target="../embeddings/oleObject15.bin"/></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72.e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18.bin"/><Relationship Id="rId5" Type="http://schemas.openxmlformats.org/officeDocument/2006/relationships/image" Target="../media/image71.emf"/><Relationship Id="rId4" Type="http://schemas.openxmlformats.org/officeDocument/2006/relationships/oleObject" Target="../embeddings/oleObject17.bin"/></Relationships>
</file>

<file path=ppt/slides/_rels/slide39.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75.e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20.bin"/><Relationship Id="rId5" Type="http://schemas.openxmlformats.org/officeDocument/2006/relationships/image" Target="../media/image74.emf"/><Relationship Id="rId4" Type="http://schemas.openxmlformats.org/officeDocument/2006/relationships/oleObject" Target="../embeddings/oleObject19.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6.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5.e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8.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7.wmf"/><Relationship Id="rId4" Type="http://schemas.openxmlformats.org/officeDocument/2006/relationships/oleObject" Target="../embeddings/oleObject3.bin"/></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9.emf"/><Relationship Id="rId4" Type="http://schemas.openxmlformats.org/officeDocument/2006/relationships/oleObject" Target="../embeddings/oleObject5.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p:cNvSpPr>
            <a:spLocks noGrp="1"/>
          </p:cNvSpPr>
          <p:nvPr>
            <p:ph type="ctrTitle"/>
          </p:nvPr>
        </p:nvSpPr>
        <p:spPr>
          <a:xfrm>
            <a:off x="5253040" y="1350965"/>
            <a:ext cx="5106987" cy="4179887"/>
          </a:xfrm>
        </p:spPr>
        <p:txBody>
          <a:bodyPr>
            <a:normAutofit/>
          </a:bodyPr>
          <a:lstStyle/>
          <a:p>
            <a:pPr algn="ctr" eaLnBrk="1" hangingPunct="1">
              <a:defRPr/>
            </a:pPr>
            <a:r>
              <a:rPr lang="tr-TR" sz="6600" cap="none">
                <a:latin typeface="Cambria"/>
                <a:ea typeface="MS PGothic" charset="0"/>
              </a:rPr>
              <a:t>Ekonomi</a:t>
            </a:r>
            <a:endParaRPr lang="tr-TR" sz="4000" cap="none" noProof="0" dirty="0">
              <a:latin typeface="Cambria" panose="02040503050406030204" pitchFamily="18" charset="0"/>
              <a:ea typeface="MS PGothic" charset="0"/>
            </a:endParaRPr>
          </a:p>
        </p:txBody>
      </p:sp>
      <p:sp>
        <p:nvSpPr>
          <p:cNvPr id="7170" name="Text Placeholder 2"/>
          <p:cNvSpPr>
            <a:spLocks noGrp="1"/>
          </p:cNvSpPr>
          <p:nvPr>
            <p:ph type="body" sz="quarter" idx="10"/>
          </p:nvPr>
        </p:nvSpPr>
        <p:spPr>
          <a:xfrm>
            <a:off x="1041401" y="1350965"/>
            <a:ext cx="3619499" cy="4179887"/>
          </a:xfrm>
        </p:spPr>
        <p:txBody>
          <a:bodyPr/>
          <a:lstStyle/>
          <a:p>
            <a:pPr eaLnBrk="1" hangingPunct="1"/>
            <a:r>
              <a:rPr lang="tr-TR" altLang="en-US" sz="6600" noProof="0" dirty="0">
                <a:latin typeface="Cambria"/>
                <a:cs typeface="Cambria"/>
              </a:rPr>
              <a:t>Hafta</a:t>
            </a:r>
            <a:r>
              <a:rPr lang="tr-TR" altLang="en-US" sz="6600" noProof="0" dirty="0">
                <a:latin typeface="Cambria" panose="02040503050406030204" pitchFamily="18" charset="0"/>
              </a:rPr>
              <a:t> #4</a:t>
            </a:r>
          </a:p>
        </p:txBody>
      </p:sp>
    </p:spTree>
    <p:extLst>
      <p:ext uri="{BB962C8B-B14F-4D97-AF65-F5344CB8AC3E}">
        <p14:creationId xmlns:p14="http://schemas.microsoft.com/office/powerpoint/2010/main" val="30504927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a:xfrm>
            <a:off x="1655836" y="0"/>
            <a:ext cx="8229600" cy="1527175"/>
          </a:xfrm>
        </p:spPr>
        <p:txBody>
          <a:bodyPr/>
          <a:lstStyle/>
          <a:p>
            <a:r>
              <a:rPr lang="tr-TR" altLang="en-US" noProof="0" dirty="0">
                <a:latin typeface="Cambria"/>
              </a:rPr>
              <a:t>Orta Nokta Metodu</a:t>
            </a:r>
          </a:p>
        </p:txBody>
      </p:sp>
      <p:sp>
        <p:nvSpPr>
          <p:cNvPr id="34819" name="Content Placeholder 2"/>
          <p:cNvSpPr>
            <a:spLocks noGrp="1"/>
          </p:cNvSpPr>
          <p:nvPr>
            <p:ph idx="1"/>
          </p:nvPr>
        </p:nvSpPr>
        <p:spPr>
          <a:xfrm>
            <a:off x="1603375" y="1712913"/>
            <a:ext cx="8229600" cy="4895850"/>
          </a:xfrm>
        </p:spPr>
        <p:txBody>
          <a:bodyPr/>
          <a:lstStyle/>
          <a:p>
            <a:pPr eaLnBrk="1" hangingPunct="1"/>
            <a:r>
              <a:rPr lang="tr-TR" altLang="en-US" sz="3200" noProof="0" dirty="0"/>
              <a:t>Yüzdesel değişim formülünü </a:t>
            </a:r>
            <a:r>
              <a:rPr lang="tr-TR" altLang="en-US" sz="3200" noProof="0"/>
              <a:t>kullanmadaki problem</a:t>
            </a:r>
            <a:endParaRPr lang="tr-TR" altLang="en-US" sz="3200" noProof="0" dirty="0"/>
          </a:p>
          <a:p>
            <a:pPr lvl="1" eaLnBrk="1" hangingPunct="1"/>
            <a:r>
              <a:rPr lang="tr-TR" altLang="en-US" sz="2800" noProof="0" dirty="0"/>
              <a:t>Fiyat $100'den $80'e düşerse</a:t>
            </a:r>
          </a:p>
          <a:p>
            <a:pPr lvl="2" eaLnBrk="1" hangingPunct="1"/>
            <a:r>
              <a:rPr lang="tr-TR" altLang="en-US" sz="2000" noProof="0" dirty="0">
                <a:latin typeface="Cambria"/>
                <a:ea typeface="Cambria"/>
                <a:cs typeface="Cambria"/>
              </a:rPr>
              <a:t>%20'lik değişim!</a:t>
            </a:r>
          </a:p>
          <a:p>
            <a:pPr lvl="1" eaLnBrk="1" hangingPunct="1"/>
            <a:r>
              <a:rPr lang="tr-TR" altLang="en-US" sz="2800" noProof="0" dirty="0"/>
              <a:t>Fiyat $80'den $100'e çıkarsa</a:t>
            </a:r>
          </a:p>
          <a:p>
            <a:pPr lvl="2" eaLnBrk="1" hangingPunct="1"/>
            <a:r>
              <a:rPr lang="tr-TR" altLang="en-US" sz="2000" noProof="0" dirty="0">
                <a:latin typeface="Cambria"/>
                <a:ea typeface="Cambria"/>
                <a:cs typeface="Cambria"/>
              </a:rPr>
              <a:t>%25'lik değişim!</a:t>
            </a:r>
          </a:p>
          <a:p>
            <a:pPr eaLnBrk="1" hangingPunct="1"/>
            <a:r>
              <a:rPr lang="tr-TR" altLang="en-US" sz="3200" noProof="0" dirty="0"/>
              <a:t>Bu nedenle, değişimlerdeki "yön" önemlidir ve bu durum esneklik hesaplamasını değiştirir.</a:t>
            </a:r>
            <a:r>
              <a:rPr lang="tr-TR" altLang="ja-JP" sz="3200" noProof="0" dirty="0"/>
              <a:t> Bu durumu nasıl düzeltebiliriz?</a:t>
            </a:r>
            <a:endParaRPr lang="tr-TR" altLang="en-US" sz="3200" noProof="0" dirty="0"/>
          </a:p>
        </p:txBody>
      </p:sp>
      <p:pic>
        <p:nvPicPr>
          <p:cNvPr id="35843" name="Picture 4" descr="I:\DirkTextbookN\Jpegs(All)\VOLUME_1_MICRO_Class-test\15_PRINECO_CH0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1775" y="2330450"/>
            <a:ext cx="2808288" cy="2357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24834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4819">
                                            <p:txEl>
                                              <p:pRg st="1" end="1"/>
                                            </p:txEl>
                                          </p:spTgt>
                                        </p:tgtEl>
                                        <p:attrNameLst>
                                          <p:attrName>style.visibility</p:attrName>
                                        </p:attrNameLst>
                                      </p:cBhvr>
                                      <p:to>
                                        <p:strVal val="visible"/>
                                      </p:to>
                                    </p:set>
                                    <p:animEffect transition="in" filter="barn(inVertical)">
                                      <p:cBhvr>
                                        <p:cTn id="7" dur="500"/>
                                        <p:tgtEl>
                                          <p:spTgt spid="34819">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4819">
                                            <p:txEl>
                                              <p:pRg st="2" end="2"/>
                                            </p:txEl>
                                          </p:spTgt>
                                        </p:tgtEl>
                                        <p:attrNameLst>
                                          <p:attrName>style.visibility</p:attrName>
                                        </p:attrNameLst>
                                      </p:cBhvr>
                                      <p:to>
                                        <p:strVal val="visible"/>
                                      </p:to>
                                    </p:set>
                                    <p:animEffect transition="in" filter="barn(inVertical)">
                                      <p:cBhvr>
                                        <p:cTn id="10" dur="500"/>
                                        <p:tgtEl>
                                          <p:spTgt spid="34819">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34819">
                                            <p:txEl>
                                              <p:pRg st="3" end="3"/>
                                            </p:txEl>
                                          </p:spTgt>
                                        </p:tgtEl>
                                        <p:attrNameLst>
                                          <p:attrName>style.visibility</p:attrName>
                                        </p:attrNameLst>
                                      </p:cBhvr>
                                      <p:to>
                                        <p:strVal val="visible"/>
                                      </p:to>
                                    </p:set>
                                    <p:animEffect transition="in" filter="barn(inVertical)">
                                      <p:cBhvr>
                                        <p:cTn id="15" dur="500"/>
                                        <p:tgtEl>
                                          <p:spTgt spid="34819">
                                            <p:txEl>
                                              <p:pRg st="3" end="3"/>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4819">
                                            <p:txEl>
                                              <p:pRg st="4" end="4"/>
                                            </p:txEl>
                                          </p:spTgt>
                                        </p:tgtEl>
                                        <p:attrNameLst>
                                          <p:attrName>style.visibility</p:attrName>
                                        </p:attrNameLst>
                                      </p:cBhvr>
                                      <p:to>
                                        <p:strVal val="visible"/>
                                      </p:to>
                                    </p:set>
                                    <p:animEffect transition="in" filter="barn(inVertical)">
                                      <p:cBhvr>
                                        <p:cTn id="18" dur="500"/>
                                        <p:tgtEl>
                                          <p:spTgt spid="34819">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21" fill="hold" nodeType="clickEffect">
                                  <p:stCondLst>
                                    <p:cond delay="0"/>
                                  </p:stCondLst>
                                  <p:childTnLst>
                                    <p:set>
                                      <p:cBhvr>
                                        <p:cTn id="22" dur="1" fill="hold">
                                          <p:stCondLst>
                                            <p:cond delay="0"/>
                                          </p:stCondLst>
                                        </p:cTn>
                                        <p:tgtEl>
                                          <p:spTgt spid="34819">
                                            <p:txEl>
                                              <p:pRg st="5" end="5"/>
                                            </p:txEl>
                                          </p:spTgt>
                                        </p:tgtEl>
                                        <p:attrNameLst>
                                          <p:attrName>style.visibility</p:attrName>
                                        </p:attrNameLst>
                                      </p:cBhvr>
                                      <p:to>
                                        <p:strVal val="visible"/>
                                      </p:to>
                                    </p:set>
                                    <p:animEffect transition="in" filter="barn(inVertical)">
                                      <p:cBhvr>
                                        <p:cTn id="23" dur="500"/>
                                        <p:tgtEl>
                                          <p:spTgt spid="3481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1981200" y="47"/>
            <a:ext cx="8229600" cy="1527175"/>
          </a:xfrm>
        </p:spPr>
        <p:txBody>
          <a:bodyPr/>
          <a:lstStyle/>
          <a:p>
            <a:r>
              <a:rPr lang="tr-TR" altLang="en-US" noProof="0" dirty="0">
                <a:latin typeface="Cambria"/>
              </a:rPr>
              <a:t>Orta Nokta Metodu</a:t>
            </a:r>
          </a:p>
        </p:txBody>
      </p:sp>
      <p:sp>
        <p:nvSpPr>
          <p:cNvPr id="37890" name="Content Placeholder 2"/>
          <p:cNvSpPr>
            <a:spLocks noGrp="1"/>
          </p:cNvSpPr>
          <p:nvPr>
            <p:ph idx="1"/>
          </p:nvPr>
        </p:nvSpPr>
        <p:spPr>
          <a:xfrm>
            <a:off x="1997484" y="1623961"/>
            <a:ext cx="8229600" cy="1082675"/>
          </a:xfrm>
        </p:spPr>
        <p:txBody>
          <a:bodyPr/>
          <a:lstStyle/>
          <a:p>
            <a:r>
              <a:rPr lang="tr-TR" altLang="en-US" sz="2800" noProof="0" dirty="0"/>
              <a:t>Orta nokta metodu esneklik hesaplamasında alternatif bir yöntemdir. Formülü biraz daha karışıktır.</a:t>
            </a:r>
          </a:p>
        </p:txBody>
      </p:sp>
      <p:graphicFrame>
        <p:nvGraphicFramePr>
          <p:cNvPr id="4" name="Object 4"/>
          <p:cNvGraphicFramePr>
            <a:graphicFrameLocks noChangeAspect="1"/>
          </p:cNvGraphicFramePr>
          <p:nvPr>
            <p:extLst>
              <p:ext uri="{D42A27DB-BD31-4B8C-83A1-F6EECF244321}">
                <p14:modId xmlns:p14="http://schemas.microsoft.com/office/powerpoint/2010/main" val="2837928969"/>
              </p:ext>
            </p:extLst>
          </p:nvPr>
        </p:nvGraphicFramePr>
        <p:xfrm>
          <a:off x="3316288" y="2841625"/>
          <a:ext cx="5408612" cy="1620838"/>
        </p:xfrm>
        <a:graphic>
          <a:graphicData uri="http://schemas.openxmlformats.org/presentationml/2006/ole">
            <mc:AlternateContent xmlns:mc="http://schemas.openxmlformats.org/markup-compatibility/2006">
              <mc:Choice xmlns:v="urn:schemas-microsoft-com:vml" Requires="v">
                <p:oleObj spid="_x0000_s23281" name="Equation" r:id="rId4" imgW="1816100" imgH="520700" progId="Equation.DSMT4">
                  <p:embed/>
                </p:oleObj>
              </mc:Choice>
              <mc:Fallback>
                <p:oleObj name="Equation" r:id="rId4" imgW="1816100" imgH="520700" progId="Equation.DSMT4">
                  <p:embed/>
                  <p:pic>
                    <p:nvPicPr>
                      <p:cNvPr id="0" name=""/>
                      <p:cNvPicPr>
                        <a:picLocks noChangeAspect="1" noChangeArrowheads="1"/>
                      </p:cNvPicPr>
                      <p:nvPr/>
                    </p:nvPicPr>
                    <p:blipFill>
                      <a:blip r:embed="rId5"/>
                      <a:srcRect/>
                      <a:stretch>
                        <a:fillRect/>
                      </a:stretch>
                    </p:blipFill>
                    <p:spPr bwMode="auto">
                      <a:xfrm>
                        <a:off x="3316288" y="2841625"/>
                        <a:ext cx="5408612" cy="16208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5" name="Object 5"/>
          <p:cNvGraphicFramePr>
            <a:graphicFrameLocks noChangeAspect="1"/>
          </p:cNvGraphicFramePr>
          <p:nvPr>
            <p:extLst>
              <p:ext uri="{D42A27DB-BD31-4B8C-83A1-F6EECF244321}">
                <p14:modId xmlns:p14="http://schemas.microsoft.com/office/powerpoint/2010/main" val="2756180342"/>
              </p:ext>
            </p:extLst>
          </p:nvPr>
        </p:nvGraphicFramePr>
        <p:xfrm>
          <a:off x="2538413" y="4640263"/>
          <a:ext cx="6867525" cy="1739900"/>
        </p:xfrm>
        <a:graphic>
          <a:graphicData uri="http://schemas.openxmlformats.org/presentationml/2006/ole">
            <mc:AlternateContent xmlns:mc="http://schemas.openxmlformats.org/markup-compatibility/2006">
              <mc:Choice xmlns:v="urn:schemas-microsoft-com:vml" Requires="v">
                <p:oleObj spid="_x0000_s23282" name="Equation" r:id="rId6" imgW="2044700" imgH="558800" progId="Equation.DSMT4">
                  <p:embed/>
                </p:oleObj>
              </mc:Choice>
              <mc:Fallback>
                <p:oleObj name="Equation" r:id="rId6" imgW="2044700" imgH="558800" progId="Equation.DSMT4">
                  <p:embed/>
                  <p:pic>
                    <p:nvPicPr>
                      <p:cNvPr id="0" name=""/>
                      <p:cNvPicPr>
                        <a:picLocks noChangeAspect="1" noChangeArrowheads="1"/>
                      </p:cNvPicPr>
                      <p:nvPr/>
                    </p:nvPicPr>
                    <p:blipFill>
                      <a:blip r:embed="rId7"/>
                      <a:srcRect/>
                      <a:stretch>
                        <a:fillRect/>
                      </a:stretch>
                    </p:blipFill>
                    <p:spPr bwMode="auto">
                      <a:xfrm>
                        <a:off x="2538413" y="4640263"/>
                        <a:ext cx="6867525" cy="17399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6" name="Rectangle 5"/>
          <p:cNvSpPr/>
          <p:nvPr/>
        </p:nvSpPr>
        <p:spPr>
          <a:xfrm>
            <a:off x="4291031" y="2919018"/>
            <a:ext cx="1219200" cy="685800"/>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tr-TR" dirty="0">
              <a:latin typeface="Cambria"/>
            </a:endParaRPr>
          </a:p>
        </p:txBody>
      </p:sp>
      <p:sp>
        <p:nvSpPr>
          <p:cNvPr id="7" name="Rectangle 6"/>
          <p:cNvSpPr/>
          <p:nvPr/>
        </p:nvSpPr>
        <p:spPr>
          <a:xfrm>
            <a:off x="5715000" y="2932113"/>
            <a:ext cx="2895600" cy="685800"/>
          </a:xfrm>
          <a:prstGeom prst="rect">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tr-TR" dirty="0">
              <a:latin typeface="Cambria"/>
            </a:endParaRPr>
          </a:p>
        </p:txBody>
      </p:sp>
      <p:sp>
        <p:nvSpPr>
          <p:cNvPr id="8" name="Rectangle 7"/>
          <p:cNvSpPr/>
          <p:nvPr/>
        </p:nvSpPr>
        <p:spPr>
          <a:xfrm>
            <a:off x="4495800" y="3694113"/>
            <a:ext cx="990600" cy="533400"/>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tr-TR" dirty="0">
              <a:latin typeface="Cambria"/>
            </a:endParaRPr>
          </a:p>
        </p:txBody>
      </p:sp>
      <p:sp>
        <p:nvSpPr>
          <p:cNvPr id="9" name="Rectangle 8"/>
          <p:cNvSpPr/>
          <p:nvPr/>
        </p:nvSpPr>
        <p:spPr>
          <a:xfrm>
            <a:off x="5715000" y="3694113"/>
            <a:ext cx="2667000" cy="533400"/>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tr-TR" dirty="0">
              <a:latin typeface="Cambria"/>
            </a:endParaRPr>
          </a:p>
        </p:txBody>
      </p:sp>
      <p:sp>
        <p:nvSpPr>
          <p:cNvPr id="10" name="Rectangle 9"/>
          <p:cNvSpPr/>
          <p:nvPr/>
        </p:nvSpPr>
        <p:spPr>
          <a:xfrm>
            <a:off x="3678875" y="4760913"/>
            <a:ext cx="2340925" cy="685800"/>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tr-TR" dirty="0">
              <a:latin typeface="Cambria"/>
            </a:endParaRPr>
          </a:p>
        </p:txBody>
      </p:sp>
      <p:sp>
        <p:nvSpPr>
          <p:cNvPr id="11" name="Rectangle 10"/>
          <p:cNvSpPr/>
          <p:nvPr/>
        </p:nvSpPr>
        <p:spPr>
          <a:xfrm>
            <a:off x="6172200" y="4760913"/>
            <a:ext cx="3214822" cy="685800"/>
          </a:xfrm>
          <a:prstGeom prst="rect">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tr-TR" dirty="0">
              <a:latin typeface="Cambria"/>
            </a:endParaRPr>
          </a:p>
        </p:txBody>
      </p:sp>
      <p:sp>
        <p:nvSpPr>
          <p:cNvPr id="12" name="Rectangle 11"/>
          <p:cNvSpPr/>
          <p:nvPr/>
        </p:nvSpPr>
        <p:spPr>
          <a:xfrm>
            <a:off x="4071637" y="5522913"/>
            <a:ext cx="1948163" cy="609600"/>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tr-TR" dirty="0">
              <a:latin typeface="Cambria"/>
            </a:endParaRPr>
          </a:p>
        </p:txBody>
      </p:sp>
      <p:sp>
        <p:nvSpPr>
          <p:cNvPr id="13" name="Rectangle 12"/>
          <p:cNvSpPr/>
          <p:nvPr/>
        </p:nvSpPr>
        <p:spPr>
          <a:xfrm>
            <a:off x="6248399" y="5522913"/>
            <a:ext cx="2745859" cy="609600"/>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tr-TR" dirty="0">
              <a:latin typeface="Cambria"/>
            </a:endParaRPr>
          </a:p>
        </p:txBody>
      </p:sp>
    </p:spTree>
    <p:extLst>
      <p:ext uri="{BB962C8B-B14F-4D97-AF65-F5344CB8AC3E}">
        <p14:creationId xmlns:p14="http://schemas.microsoft.com/office/powerpoint/2010/main" val="34131105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heckerboard(across)">
                                      <p:cBhvr>
                                        <p:cTn id="17" dur="500"/>
                                        <p:tgtEl>
                                          <p:spTgt spid="6"/>
                                        </p:tgtEl>
                                      </p:cBhvr>
                                    </p:animEffect>
                                  </p:childTnLst>
                                </p:cTn>
                              </p:par>
                              <p:par>
                                <p:cTn id="18" presetID="5" presetClass="entr" presetSubtype="1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checkerboard(across)">
                                      <p:cBhvr>
                                        <p:cTn id="20" dur="500"/>
                                        <p:tgtEl>
                                          <p:spTgt spid="10"/>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5" presetClass="entr" presetSubtype="1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checkerboard(across)">
                                      <p:cBhvr>
                                        <p:cTn id="25" dur="500"/>
                                        <p:tgtEl>
                                          <p:spTgt spid="7"/>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checkerboard(across)">
                                      <p:cBhvr>
                                        <p:cTn id="28" dur="500"/>
                                        <p:tgtEl>
                                          <p:spTgt spid="11"/>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checkerboard(across)">
                                      <p:cBhvr>
                                        <p:cTn id="33" dur="500"/>
                                        <p:tgtEl>
                                          <p:spTgt spid="8"/>
                                        </p:tgtEl>
                                      </p:cBhvr>
                                    </p:animEffect>
                                  </p:childTnLst>
                                </p:cTn>
                              </p:par>
                              <p:par>
                                <p:cTn id="34" presetID="5" presetClass="entr" presetSubtype="1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checkerboard(across)">
                                      <p:cBhvr>
                                        <p:cTn id="36" dur="500"/>
                                        <p:tgtEl>
                                          <p:spTgt spid="12"/>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5" presetClass="entr" presetSubtype="1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checkerboard(across)">
                                      <p:cBhvr>
                                        <p:cTn id="41" dur="500"/>
                                        <p:tgtEl>
                                          <p:spTgt spid="9"/>
                                        </p:tgtEl>
                                      </p:cBhvr>
                                    </p:animEffect>
                                  </p:childTnLst>
                                </p:cTn>
                              </p:par>
                              <p:par>
                                <p:cTn id="42" presetID="5" presetClass="entr" presetSubtype="1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checkerboard(across)">
                                      <p:cBhvr>
                                        <p:cTn id="4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a:xfrm>
            <a:off x="1981200" y="47"/>
            <a:ext cx="8229600" cy="1527175"/>
          </a:xfrm>
        </p:spPr>
        <p:txBody>
          <a:bodyPr/>
          <a:lstStyle/>
          <a:p>
            <a:r>
              <a:rPr lang="tr-TR" altLang="en-US" dirty="0">
                <a:latin typeface="Cambria"/>
              </a:rPr>
              <a:t>Orta Nokta Metodu</a:t>
            </a:r>
          </a:p>
        </p:txBody>
      </p:sp>
      <p:sp>
        <p:nvSpPr>
          <p:cNvPr id="39938" name="Content Placeholder 2"/>
          <p:cNvSpPr>
            <a:spLocks noGrp="1"/>
          </p:cNvSpPr>
          <p:nvPr>
            <p:ph idx="1"/>
          </p:nvPr>
        </p:nvSpPr>
        <p:spPr>
          <a:xfrm>
            <a:off x="1981200" y="1566863"/>
            <a:ext cx="8229600" cy="1547812"/>
          </a:xfrm>
        </p:spPr>
        <p:txBody>
          <a:bodyPr/>
          <a:lstStyle/>
          <a:p>
            <a:pPr eaLnBrk="1" hangingPunct="1"/>
            <a:r>
              <a:rPr lang="tr-TR" altLang="en-US" sz="2800" dirty="0"/>
              <a:t>Örnek:</a:t>
            </a:r>
          </a:p>
          <a:p>
            <a:pPr lvl="1" eaLnBrk="1" hangingPunct="1"/>
            <a:r>
              <a:rPr lang="tr-TR" altLang="ja-JP" sz="2400" dirty="0"/>
              <a:t>"Eski" fiyat. F</a:t>
            </a:r>
            <a:r>
              <a:rPr lang="tr-TR" altLang="ja-JP" sz="2400" baseline="-25000" dirty="0"/>
              <a:t>1</a:t>
            </a:r>
            <a:r>
              <a:rPr lang="tr-TR" altLang="ja-JP" sz="2400" dirty="0"/>
              <a:t> = $6 için in M</a:t>
            </a:r>
            <a:r>
              <a:rPr lang="tr-TR" altLang="ja-JP" sz="2400" baseline="-25000" dirty="0"/>
              <a:t>1</a:t>
            </a:r>
            <a:r>
              <a:rPr lang="tr-TR" altLang="ja-JP" sz="2400" dirty="0"/>
              <a:t> = 15</a:t>
            </a:r>
          </a:p>
          <a:p>
            <a:pPr lvl="1" eaLnBrk="1" hangingPunct="1"/>
            <a:r>
              <a:rPr lang="tr-TR" altLang="ja-JP" sz="2400" dirty="0"/>
              <a:t>"Yeni" fiyat. F</a:t>
            </a:r>
            <a:r>
              <a:rPr lang="tr-TR" altLang="ja-JP" sz="2400" baseline="-25000" dirty="0"/>
              <a:t>2</a:t>
            </a:r>
            <a:r>
              <a:rPr lang="tr-TR" altLang="ja-JP" sz="2400" dirty="0"/>
              <a:t> = $4 için in M</a:t>
            </a:r>
            <a:r>
              <a:rPr lang="tr-TR" altLang="ja-JP" sz="2400" baseline="-25000" dirty="0"/>
              <a:t>2</a:t>
            </a:r>
            <a:r>
              <a:rPr lang="tr-TR" altLang="ja-JP" sz="2400" dirty="0"/>
              <a:t> = 25</a:t>
            </a:r>
            <a:endParaRPr lang="tr-TR" altLang="en-US" sz="2400" dirty="0"/>
          </a:p>
        </p:txBody>
      </p:sp>
      <p:graphicFrame>
        <p:nvGraphicFramePr>
          <p:cNvPr id="4" name="Object 3"/>
          <p:cNvGraphicFramePr>
            <a:graphicFrameLocks noChangeAspect="1"/>
          </p:cNvGraphicFramePr>
          <p:nvPr>
            <p:extLst>
              <p:ext uri="{D42A27DB-BD31-4B8C-83A1-F6EECF244321}">
                <p14:modId xmlns:p14="http://schemas.microsoft.com/office/powerpoint/2010/main" val="1222365643"/>
              </p:ext>
            </p:extLst>
          </p:nvPr>
        </p:nvGraphicFramePr>
        <p:xfrm>
          <a:off x="3994150" y="2962275"/>
          <a:ext cx="4889500" cy="1238250"/>
        </p:xfrm>
        <a:graphic>
          <a:graphicData uri="http://schemas.openxmlformats.org/presentationml/2006/ole">
            <mc:AlternateContent xmlns:mc="http://schemas.openxmlformats.org/markup-compatibility/2006">
              <mc:Choice xmlns:v="urn:schemas-microsoft-com:vml" Requires="v">
                <p:oleObj spid="_x0000_s34908" name="Equation" r:id="rId4" imgW="2044700" imgH="558800" progId="Equation.DSMT4">
                  <p:embed/>
                </p:oleObj>
              </mc:Choice>
              <mc:Fallback>
                <p:oleObj name="Equation" r:id="rId4" imgW="2044700" imgH="558800" progId="Equation.DSMT4">
                  <p:embed/>
                  <p:pic>
                    <p:nvPicPr>
                      <p:cNvPr id="0" name=""/>
                      <p:cNvPicPr>
                        <a:picLocks noChangeAspect="1" noChangeArrowheads="1"/>
                      </p:cNvPicPr>
                      <p:nvPr/>
                    </p:nvPicPr>
                    <p:blipFill>
                      <a:blip r:embed="rId5"/>
                      <a:srcRect/>
                      <a:stretch>
                        <a:fillRect/>
                      </a:stretch>
                    </p:blipFill>
                    <p:spPr bwMode="auto">
                      <a:xfrm>
                        <a:off x="3994150" y="2962275"/>
                        <a:ext cx="4889500" cy="12382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4123386677"/>
              </p:ext>
            </p:extLst>
          </p:nvPr>
        </p:nvGraphicFramePr>
        <p:xfrm>
          <a:off x="4246563" y="4210050"/>
          <a:ext cx="4605337" cy="1333500"/>
        </p:xfrm>
        <a:graphic>
          <a:graphicData uri="http://schemas.openxmlformats.org/presentationml/2006/ole">
            <mc:AlternateContent xmlns:mc="http://schemas.openxmlformats.org/markup-compatibility/2006">
              <mc:Choice xmlns:v="urn:schemas-microsoft-com:vml" Requires="v">
                <p:oleObj spid="_x0000_s34909" name="Equation" r:id="rId6" imgW="1790700" imgH="558800" progId="Equation.DSMT4">
                  <p:embed/>
                </p:oleObj>
              </mc:Choice>
              <mc:Fallback>
                <p:oleObj name="Equation" r:id="rId6" imgW="1790700" imgH="558800" progId="Equation.DSMT4">
                  <p:embed/>
                  <p:pic>
                    <p:nvPicPr>
                      <p:cNvPr id="0" name=""/>
                      <p:cNvPicPr>
                        <a:picLocks noChangeAspect="1" noChangeArrowheads="1"/>
                      </p:cNvPicPr>
                      <p:nvPr/>
                    </p:nvPicPr>
                    <p:blipFill>
                      <a:blip r:embed="rId7"/>
                      <a:srcRect/>
                      <a:stretch>
                        <a:fillRect/>
                      </a:stretch>
                    </p:blipFill>
                    <p:spPr bwMode="auto">
                      <a:xfrm>
                        <a:off x="4246563" y="4210050"/>
                        <a:ext cx="4605337" cy="13335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140109832"/>
              </p:ext>
            </p:extLst>
          </p:nvPr>
        </p:nvGraphicFramePr>
        <p:xfrm>
          <a:off x="4359275" y="5794375"/>
          <a:ext cx="3233738" cy="969963"/>
        </p:xfrm>
        <a:graphic>
          <a:graphicData uri="http://schemas.openxmlformats.org/presentationml/2006/ole">
            <mc:AlternateContent xmlns:mc="http://schemas.openxmlformats.org/markup-compatibility/2006">
              <mc:Choice xmlns:v="urn:schemas-microsoft-com:vml" Requires="v">
                <p:oleObj spid="_x0000_s34910" name="Equation" r:id="rId8" imgW="1257300" imgH="406400" progId="Equation.DSMT4">
                  <p:embed/>
                </p:oleObj>
              </mc:Choice>
              <mc:Fallback>
                <p:oleObj name="Equation" r:id="rId8" imgW="1257300" imgH="406400" progId="Equation.DSMT4">
                  <p:embed/>
                  <p:pic>
                    <p:nvPicPr>
                      <p:cNvPr id="0" name=""/>
                      <p:cNvPicPr>
                        <a:picLocks noChangeAspect="1" noChangeArrowheads="1"/>
                      </p:cNvPicPr>
                      <p:nvPr/>
                    </p:nvPicPr>
                    <p:blipFill>
                      <a:blip r:embed="rId9"/>
                      <a:srcRect/>
                      <a:stretch>
                        <a:fillRect/>
                      </a:stretch>
                    </p:blipFill>
                    <p:spPr bwMode="auto">
                      <a:xfrm>
                        <a:off x="4359275" y="5794375"/>
                        <a:ext cx="3233738" cy="969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nvGrpSpPr>
          <p:cNvPr id="2" name="Group 23"/>
          <p:cNvGrpSpPr>
            <a:grpSpLocks/>
          </p:cNvGrpSpPr>
          <p:nvPr/>
        </p:nvGrpSpPr>
        <p:grpSpPr bwMode="auto">
          <a:xfrm>
            <a:off x="1981200" y="3054375"/>
            <a:ext cx="2133600" cy="2093892"/>
            <a:chOff x="457200" y="2630556"/>
            <a:chExt cx="2133600" cy="2093823"/>
          </a:xfrm>
        </p:grpSpPr>
        <p:grpSp>
          <p:nvGrpSpPr>
            <p:cNvPr id="39943" name="Group 10"/>
            <p:cNvGrpSpPr>
              <a:grpSpLocks/>
            </p:cNvGrpSpPr>
            <p:nvPr/>
          </p:nvGrpSpPr>
          <p:grpSpPr bwMode="auto">
            <a:xfrm>
              <a:off x="457200" y="2630556"/>
              <a:ext cx="1295400" cy="2093823"/>
              <a:chOff x="7086600" y="-837913"/>
              <a:chExt cx="1295400" cy="2093823"/>
            </a:xfrm>
          </p:grpSpPr>
          <p:cxnSp>
            <p:nvCxnSpPr>
              <p:cNvPr id="11" name="Straight Arrow Connector 10"/>
              <p:cNvCxnSpPr/>
              <p:nvPr/>
            </p:nvCxnSpPr>
            <p:spPr>
              <a:xfrm flipH="1">
                <a:off x="7543800" y="-837913"/>
                <a:ext cx="609600" cy="1371555"/>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39947" name="TextBox 8"/>
              <p:cNvSpPr txBox="1">
                <a:spLocks noChangeArrowheads="1"/>
              </p:cNvSpPr>
              <p:nvPr/>
            </p:nvSpPr>
            <p:spPr bwMode="auto">
              <a:xfrm>
                <a:off x="7086600" y="609600"/>
                <a:ext cx="1295400" cy="64631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tr-TR" altLang="en-US" sz="1800">
                    <a:solidFill>
                      <a:srgbClr val="FF0000"/>
                    </a:solidFill>
                    <a:latin typeface="Cambria"/>
                    <a:cs typeface="Cambria"/>
                  </a:rPr>
                  <a:t>Rakamları yerine koy</a:t>
                </a:r>
              </a:p>
            </p:txBody>
          </p:sp>
        </p:grpSp>
        <p:cxnSp>
          <p:nvCxnSpPr>
            <p:cNvPr id="9" name="Straight Arrow Connector 8"/>
            <p:cNvCxnSpPr/>
            <p:nvPr/>
          </p:nvCxnSpPr>
          <p:spPr bwMode="auto">
            <a:xfrm flipH="1">
              <a:off x="1371600" y="3124253"/>
              <a:ext cx="1219200" cy="914370"/>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bwMode="auto">
            <a:xfrm>
              <a:off x="1752600" y="4419610"/>
              <a:ext cx="838200" cy="0"/>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539065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heckerboard(across)">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heckerboard(across)">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heckerboard(across)">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31" y="177807"/>
            <a:ext cx="9139943" cy="6858000"/>
          </a:xfrm>
          <a:prstGeom prst="rect">
            <a:avLst/>
          </a:prstGeom>
        </p:spPr>
      </p:pic>
      <p:sp>
        <p:nvSpPr>
          <p:cNvPr id="3" name="Title 2"/>
          <p:cNvSpPr>
            <a:spLocks noGrp="1"/>
          </p:cNvSpPr>
          <p:nvPr>
            <p:ph type="title"/>
          </p:nvPr>
        </p:nvSpPr>
        <p:spPr/>
        <p:txBody>
          <a:bodyPr/>
          <a:lstStyle/>
          <a:p>
            <a:r>
              <a:rPr lang="tr-TR" noProof="0" dirty="0"/>
              <a:t>Talebin Fiyat Esnekliği</a:t>
            </a:r>
          </a:p>
        </p:txBody>
      </p:sp>
      <p:sp>
        <p:nvSpPr>
          <p:cNvPr id="6" name="TextBox 5"/>
          <p:cNvSpPr txBox="1"/>
          <p:nvPr/>
        </p:nvSpPr>
        <p:spPr>
          <a:xfrm>
            <a:off x="635023" y="224673"/>
            <a:ext cx="1778001" cy="246221"/>
          </a:xfrm>
          <a:prstGeom prst="rect">
            <a:avLst/>
          </a:prstGeom>
          <a:noFill/>
        </p:spPr>
        <p:txBody>
          <a:bodyPr wrap="square" lIns="0" tIns="0" rIns="0" bIns="0" rtlCol="0">
            <a:spAutoFit/>
          </a:bodyPr>
          <a:lstStyle/>
          <a:p>
            <a:pPr defTabSz="457200" fontAlgn="base">
              <a:spcBef>
                <a:spcPct val="0"/>
              </a:spcBef>
              <a:spcAft>
                <a:spcPct val="0"/>
              </a:spcAft>
            </a:pPr>
            <a:r>
              <a:rPr lang="tr-TR" sz="1600" b="1" spc="70" dirty="0">
                <a:solidFill>
                  <a:srgbClr val="0A5B74"/>
                </a:solidFill>
                <a:latin typeface="Cambria"/>
                <a:ea typeface="ＭＳ Ｐゴシック" charset="0"/>
                <a:cs typeface="Cambria"/>
              </a:rPr>
              <a:t>SNAPSHOT</a:t>
            </a:r>
          </a:p>
        </p:txBody>
      </p:sp>
      <p:sp>
        <p:nvSpPr>
          <p:cNvPr id="24" name="TextBox 23"/>
          <p:cNvSpPr txBox="1"/>
          <p:nvPr/>
        </p:nvSpPr>
        <p:spPr>
          <a:xfrm>
            <a:off x="3166564" y="6150003"/>
            <a:ext cx="2082801" cy="369332"/>
          </a:xfrm>
          <a:prstGeom prst="rect">
            <a:avLst/>
          </a:prstGeom>
          <a:noFill/>
        </p:spPr>
        <p:txBody>
          <a:bodyPr wrap="square" lIns="0" tIns="0" rIns="0" bIns="0" rtlCol="0">
            <a:spAutoFit/>
          </a:bodyPr>
          <a:lstStyle/>
          <a:p>
            <a:pPr algn="ctr" defTabSz="457200" fontAlgn="base">
              <a:spcBef>
                <a:spcPct val="0"/>
              </a:spcBef>
              <a:spcAft>
                <a:spcPct val="0"/>
              </a:spcAft>
            </a:pPr>
            <a:r>
              <a:rPr lang="tr-TR" sz="2400" b="1" spc="150" dirty="0">
                <a:solidFill>
                  <a:prstClr val="white"/>
                </a:solidFill>
                <a:latin typeface="Cambria"/>
                <a:ea typeface="ＭＳ Ｐゴシック" charset="0"/>
                <a:cs typeface="Cambria"/>
              </a:rPr>
              <a:t>İNELASTİK</a:t>
            </a:r>
          </a:p>
        </p:txBody>
      </p:sp>
      <p:sp>
        <p:nvSpPr>
          <p:cNvPr id="25" name="TextBox 24"/>
          <p:cNvSpPr txBox="1"/>
          <p:nvPr/>
        </p:nvSpPr>
        <p:spPr>
          <a:xfrm>
            <a:off x="6942668" y="6150003"/>
            <a:ext cx="2125133" cy="369332"/>
          </a:xfrm>
          <a:prstGeom prst="rect">
            <a:avLst/>
          </a:prstGeom>
          <a:noFill/>
        </p:spPr>
        <p:txBody>
          <a:bodyPr wrap="square" lIns="0" tIns="0" rIns="0" bIns="0" rtlCol="0">
            <a:spAutoFit/>
          </a:bodyPr>
          <a:lstStyle/>
          <a:p>
            <a:pPr algn="ctr" defTabSz="457200" fontAlgn="base">
              <a:spcBef>
                <a:spcPct val="0"/>
              </a:spcBef>
              <a:spcAft>
                <a:spcPct val="0"/>
              </a:spcAft>
            </a:pPr>
            <a:r>
              <a:rPr lang="tr-TR" sz="2400" b="1" spc="150" dirty="0">
                <a:solidFill>
                  <a:prstClr val="white"/>
                </a:solidFill>
                <a:latin typeface="Cambria"/>
                <a:ea typeface="ＭＳ Ｐゴシック" charset="0"/>
                <a:cs typeface="Cambria"/>
              </a:rPr>
              <a:t>ELASTİK</a:t>
            </a:r>
          </a:p>
        </p:txBody>
      </p:sp>
      <p:sp>
        <p:nvSpPr>
          <p:cNvPr id="52" name="TextBox 51"/>
          <p:cNvSpPr txBox="1"/>
          <p:nvPr/>
        </p:nvSpPr>
        <p:spPr>
          <a:xfrm>
            <a:off x="5803932" y="1493659"/>
            <a:ext cx="567265" cy="451406"/>
          </a:xfrm>
          <a:prstGeom prst="rect">
            <a:avLst/>
          </a:prstGeom>
          <a:noFill/>
        </p:spPr>
        <p:txBody>
          <a:bodyPr wrap="square" lIns="0" tIns="0" rIns="0" bIns="0" rtlCol="0">
            <a:spAutoFit/>
          </a:bodyPr>
          <a:lstStyle/>
          <a:p>
            <a:pPr algn="ctr" defTabSz="457200" fontAlgn="base">
              <a:lnSpc>
                <a:spcPct val="90000"/>
              </a:lnSpc>
              <a:spcBef>
                <a:spcPct val="0"/>
              </a:spcBef>
              <a:spcAft>
                <a:spcPct val="0"/>
              </a:spcAft>
            </a:pPr>
            <a:r>
              <a:rPr lang="tr-TR" sz="3200" spc="50" dirty="0">
                <a:solidFill>
                  <a:srgbClr val="0A5B74"/>
                </a:solidFill>
                <a:latin typeface="Cambria" panose="02040503050406030204" pitchFamily="18" charset="0"/>
                <a:ea typeface="ＭＳ Ｐゴシック" charset="0"/>
                <a:cs typeface="Rockwell"/>
              </a:rPr>
              <a:t>-1</a:t>
            </a:r>
          </a:p>
        </p:txBody>
      </p:sp>
      <p:sp>
        <p:nvSpPr>
          <p:cNvPr id="69" name="TextBox 68"/>
          <p:cNvSpPr txBox="1"/>
          <p:nvPr/>
        </p:nvSpPr>
        <p:spPr>
          <a:xfrm>
            <a:off x="2036379" y="2170485"/>
            <a:ext cx="1638156" cy="861774"/>
          </a:xfrm>
          <a:prstGeom prst="rect">
            <a:avLst/>
          </a:prstGeom>
          <a:noFill/>
        </p:spPr>
        <p:txBody>
          <a:bodyPr wrap="square" lIns="0" tIns="0" rIns="0" bIns="0" rtlCol="0">
            <a:spAutoFit/>
          </a:bodyPr>
          <a:lstStyle/>
          <a:p>
            <a:pPr defTabSz="457200" fontAlgn="base">
              <a:spcBef>
                <a:spcPct val="0"/>
              </a:spcBef>
              <a:spcAft>
                <a:spcPct val="0"/>
              </a:spcAft>
            </a:pPr>
            <a:r>
              <a:rPr lang="tr-TR" sz="1400" spc="50" dirty="0">
                <a:solidFill>
                  <a:prstClr val="white"/>
                </a:solidFill>
                <a:latin typeface="Cambria"/>
                <a:ea typeface="ＭＳ Ｐゴシック" charset="0"/>
                <a:cs typeface="Cambria"/>
              </a:rPr>
              <a:t>Fiyat değişimlerine az tepki verir. Esneklik 0 ve -1 arasındadır.</a:t>
            </a:r>
          </a:p>
        </p:txBody>
      </p:sp>
      <p:sp>
        <p:nvSpPr>
          <p:cNvPr id="70" name="TextBox 69"/>
          <p:cNvSpPr txBox="1"/>
          <p:nvPr/>
        </p:nvSpPr>
        <p:spPr>
          <a:xfrm>
            <a:off x="2036407" y="1635714"/>
            <a:ext cx="1892159" cy="447302"/>
          </a:xfrm>
          <a:prstGeom prst="rect">
            <a:avLst/>
          </a:prstGeom>
          <a:noFill/>
        </p:spPr>
        <p:txBody>
          <a:bodyPr wrap="square" lIns="0" tIns="0" rIns="0" bIns="0" rtlCol="0">
            <a:spAutoFit/>
          </a:bodyPr>
          <a:lstStyle/>
          <a:p>
            <a:pPr defTabSz="457200" fontAlgn="base">
              <a:lnSpc>
                <a:spcPct val="90000"/>
              </a:lnSpc>
              <a:spcBef>
                <a:spcPct val="0"/>
              </a:spcBef>
              <a:spcAft>
                <a:spcPct val="0"/>
              </a:spcAft>
            </a:pPr>
            <a:r>
              <a:rPr lang="tr-TR" sz="1600" spc="50" dirty="0">
                <a:solidFill>
                  <a:srgbClr val="00C6FA"/>
                </a:solidFill>
                <a:latin typeface="Cambria" panose="02040503050406030204" pitchFamily="18" charset="0"/>
                <a:ea typeface="ＭＳ Ｐゴシック" charset="0"/>
                <a:cs typeface="Rockwell"/>
              </a:rPr>
              <a:t>İnelastik ürün ya da hizmet </a:t>
            </a:r>
          </a:p>
        </p:txBody>
      </p:sp>
      <p:sp>
        <p:nvSpPr>
          <p:cNvPr id="71" name="Rounded Rectangle 70"/>
          <p:cNvSpPr/>
          <p:nvPr/>
        </p:nvSpPr>
        <p:spPr>
          <a:xfrm>
            <a:off x="1873531" y="1515586"/>
            <a:ext cx="2012359" cy="1643625"/>
          </a:xfrm>
          <a:prstGeom prst="roundRect">
            <a:avLst>
              <a:gd name="adj" fmla="val 10053"/>
            </a:avLst>
          </a:prstGeom>
          <a:noFill/>
          <a:ln w="6350" cmpd="sng">
            <a:solidFill>
              <a:srgbClr val="46CEFA"/>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tr-TR" dirty="0">
              <a:solidFill>
                <a:prstClr val="white"/>
              </a:solidFill>
              <a:latin typeface="Cambria"/>
            </a:endParaRPr>
          </a:p>
        </p:txBody>
      </p:sp>
      <p:sp>
        <p:nvSpPr>
          <p:cNvPr id="72" name="TextBox 71"/>
          <p:cNvSpPr txBox="1"/>
          <p:nvPr/>
        </p:nvSpPr>
        <p:spPr>
          <a:xfrm>
            <a:off x="8455965" y="2046409"/>
            <a:ext cx="1511156" cy="1077218"/>
          </a:xfrm>
          <a:prstGeom prst="rect">
            <a:avLst/>
          </a:prstGeom>
          <a:noFill/>
        </p:spPr>
        <p:txBody>
          <a:bodyPr wrap="square" lIns="0" tIns="0" rIns="0" bIns="0" rtlCol="0">
            <a:spAutoFit/>
          </a:bodyPr>
          <a:lstStyle/>
          <a:p>
            <a:pPr defTabSz="457200" fontAlgn="base">
              <a:spcBef>
                <a:spcPct val="0"/>
              </a:spcBef>
              <a:spcAft>
                <a:spcPct val="0"/>
              </a:spcAft>
            </a:pPr>
            <a:r>
              <a:rPr lang="tr-TR" sz="1400" spc="50" dirty="0">
                <a:solidFill>
                  <a:prstClr val="white"/>
                </a:solidFill>
                <a:latin typeface="Cambria"/>
                <a:ea typeface="ＭＳ Ｐゴシック" charset="0"/>
                <a:cs typeface="Cambria"/>
              </a:rPr>
              <a:t>Fiyat değişimlerine fazla tepki verir. Esneklik -1'den küçüktür.</a:t>
            </a:r>
          </a:p>
        </p:txBody>
      </p:sp>
      <p:sp>
        <p:nvSpPr>
          <p:cNvPr id="73" name="TextBox 72"/>
          <p:cNvSpPr txBox="1"/>
          <p:nvPr/>
        </p:nvSpPr>
        <p:spPr>
          <a:xfrm>
            <a:off x="8455965" y="1635714"/>
            <a:ext cx="1670168" cy="447302"/>
          </a:xfrm>
          <a:prstGeom prst="rect">
            <a:avLst/>
          </a:prstGeom>
          <a:noFill/>
        </p:spPr>
        <p:txBody>
          <a:bodyPr wrap="square" lIns="0" tIns="0" rIns="0" bIns="0" rtlCol="0">
            <a:spAutoFit/>
          </a:bodyPr>
          <a:lstStyle/>
          <a:p>
            <a:pPr defTabSz="457200" fontAlgn="base">
              <a:lnSpc>
                <a:spcPct val="90000"/>
              </a:lnSpc>
              <a:spcBef>
                <a:spcPct val="0"/>
              </a:spcBef>
              <a:spcAft>
                <a:spcPct val="0"/>
              </a:spcAft>
            </a:pPr>
            <a:r>
              <a:rPr lang="tr-TR" sz="1600" spc="50" dirty="0">
                <a:solidFill>
                  <a:srgbClr val="A2D01A"/>
                </a:solidFill>
                <a:latin typeface="Cambria" panose="02040503050406030204" pitchFamily="18" charset="0"/>
                <a:ea typeface="ＭＳ Ｐゴシック" charset="0"/>
                <a:cs typeface="Rockwell"/>
              </a:rPr>
              <a:t>Elastik ürün ya da hizmet </a:t>
            </a:r>
          </a:p>
        </p:txBody>
      </p:sp>
      <p:sp>
        <p:nvSpPr>
          <p:cNvPr id="74" name="Rounded Rectangle 73"/>
          <p:cNvSpPr/>
          <p:nvPr/>
        </p:nvSpPr>
        <p:spPr>
          <a:xfrm>
            <a:off x="8293119" y="1515586"/>
            <a:ext cx="2012359" cy="1643625"/>
          </a:xfrm>
          <a:prstGeom prst="roundRect">
            <a:avLst>
              <a:gd name="adj" fmla="val 10053"/>
            </a:avLst>
          </a:prstGeom>
          <a:noFill/>
          <a:ln w="6350" cmpd="sng">
            <a:solidFill>
              <a:srgbClr val="A2D01A"/>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tr-TR" dirty="0">
              <a:solidFill>
                <a:prstClr val="white"/>
              </a:solidFill>
              <a:latin typeface="Cambria"/>
            </a:endParaRPr>
          </a:p>
        </p:txBody>
      </p:sp>
    </p:spTree>
    <p:extLst>
      <p:ext uri="{BB962C8B-B14F-4D97-AF65-F5344CB8AC3E}">
        <p14:creationId xmlns:p14="http://schemas.microsoft.com/office/powerpoint/2010/main" val="2899084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noProof="0" dirty="0"/>
              <a:t>Talebin Fiyat Esnekliği</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409" t="4330" r="1438" b="4321"/>
          <a:stretch/>
        </p:blipFill>
        <p:spPr>
          <a:xfrm>
            <a:off x="1744133" y="474819"/>
            <a:ext cx="8788400" cy="6264648"/>
          </a:xfrm>
          <a:prstGeom prst="rect">
            <a:avLst/>
          </a:prstGeom>
        </p:spPr>
      </p:pic>
      <p:sp>
        <p:nvSpPr>
          <p:cNvPr id="6" name="TextBox 5"/>
          <p:cNvSpPr txBox="1"/>
          <p:nvPr/>
        </p:nvSpPr>
        <p:spPr>
          <a:xfrm>
            <a:off x="643497" y="228644"/>
            <a:ext cx="1778001" cy="246221"/>
          </a:xfrm>
          <a:prstGeom prst="rect">
            <a:avLst/>
          </a:prstGeom>
          <a:noFill/>
        </p:spPr>
        <p:txBody>
          <a:bodyPr wrap="square" lIns="0" tIns="0" rIns="0" bIns="0" rtlCol="0">
            <a:spAutoFit/>
          </a:bodyPr>
          <a:lstStyle/>
          <a:p>
            <a:pPr defTabSz="457200" fontAlgn="base">
              <a:spcBef>
                <a:spcPct val="0"/>
              </a:spcBef>
              <a:spcAft>
                <a:spcPct val="0"/>
              </a:spcAft>
            </a:pPr>
            <a:r>
              <a:rPr lang="tr-TR" sz="1600" b="1" spc="70" dirty="0">
                <a:solidFill>
                  <a:srgbClr val="0A5B74"/>
                </a:solidFill>
                <a:latin typeface="Cambria"/>
                <a:ea typeface="ＭＳ Ｐゴシック" charset="0"/>
                <a:cs typeface="Cambria"/>
              </a:rPr>
              <a:t>SNAPSHOT</a:t>
            </a:r>
          </a:p>
        </p:txBody>
      </p:sp>
      <p:sp>
        <p:nvSpPr>
          <p:cNvPr id="24" name="TextBox 23"/>
          <p:cNvSpPr txBox="1"/>
          <p:nvPr/>
        </p:nvSpPr>
        <p:spPr>
          <a:xfrm>
            <a:off x="3166564" y="6150003"/>
            <a:ext cx="2082801" cy="369332"/>
          </a:xfrm>
          <a:prstGeom prst="rect">
            <a:avLst/>
          </a:prstGeom>
          <a:noFill/>
        </p:spPr>
        <p:txBody>
          <a:bodyPr wrap="square" lIns="0" tIns="0" rIns="0" bIns="0" rtlCol="0">
            <a:spAutoFit/>
          </a:bodyPr>
          <a:lstStyle/>
          <a:p>
            <a:pPr algn="ctr" defTabSz="457200" fontAlgn="base">
              <a:spcBef>
                <a:spcPct val="0"/>
              </a:spcBef>
              <a:spcAft>
                <a:spcPct val="0"/>
              </a:spcAft>
            </a:pPr>
            <a:r>
              <a:rPr lang="tr-TR" sz="2400" b="1" spc="150" dirty="0">
                <a:solidFill>
                  <a:prstClr val="white"/>
                </a:solidFill>
                <a:latin typeface="Cambria"/>
                <a:ea typeface="ＭＳ Ｐゴシック" charset="0"/>
                <a:cs typeface="Cambria"/>
              </a:rPr>
              <a:t>İNELASTİK</a:t>
            </a:r>
          </a:p>
        </p:txBody>
      </p:sp>
      <p:sp>
        <p:nvSpPr>
          <p:cNvPr id="25" name="TextBox 24"/>
          <p:cNvSpPr txBox="1"/>
          <p:nvPr/>
        </p:nvSpPr>
        <p:spPr>
          <a:xfrm>
            <a:off x="6942668" y="6150003"/>
            <a:ext cx="2125133" cy="369332"/>
          </a:xfrm>
          <a:prstGeom prst="rect">
            <a:avLst/>
          </a:prstGeom>
          <a:noFill/>
        </p:spPr>
        <p:txBody>
          <a:bodyPr wrap="square" lIns="0" tIns="0" rIns="0" bIns="0" rtlCol="0">
            <a:spAutoFit/>
          </a:bodyPr>
          <a:lstStyle/>
          <a:p>
            <a:pPr algn="ctr" defTabSz="457200" fontAlgn="base">
              <a:spcBef>
                <a:spcPct val="0"/>
              </a:spcBef>
              <a:spcAft>
                <a:spcPct val="0"/>
              </a:spcAft>
            </a:pPr>
            <a:r>
              <a:rPr lang="tr-TR" sz="2400" b="1" spc="150" dirty="0">
                <a:solidFill>
                  <a:prstClr val="white"/>
                </a:solidFill>
                <a:latin typeface="Cambria"/>
                <a:ea typeface="ＭＳ Ｐゴシック" charset="0"/>
                <a:cs typeface="Cambria"/>
              </a:rPr>
              <a:t>ELASTİK</a:t>
            </a:r>
          </a:p>
        </p:txBody>
      </p:sp>
      <p:sp>
        <p:nvSpPr>
          <p:cNvPr id="26" name="TextBox 25"/>
          <p:cNvSpPr txBox="1"/>
          <p:nvPr/>
        </p:nvSpPr>
        <p:spPr>
          <a:xfrm>
            <a:off x="1532497" y="4406785"/>
            <a:ext cx="1024471" cy="391389"/>
          </a:xfrm>
          <a:prstGeom prst="rect">
            <a:avLst/>
          </a:prstGeom>
          <a:noFill/>
        </p:spPr>
        <p:txBody>
          <a:bodyPr wrap="square" lIns="0" tIns="0" rIns="0" bIns="0" rtlCol="0">
            <a:spAutoFit/>
          </a:bodyPr>
          <a:lstStyle/>
          <a:p>
            <a:pPr algn="r" defTabSz="457200" fontAlgn="base">
              <a:lnSpc>
                <a:spcPct val="90000"/>
              </a:lnSpc>
              <a:spcBef>
                <a:spcPct val="0"/>
              </a:spcBef>
              <a:spcAft>
                <a:spcPct val="0"/>
              </a:spcAft>
            </a:pPr>
            <a:r>
              <a:rPr lang="tr-TR" sz="1400" spc="50" dirty="0">
                <a:solidFill>
                  <a:prstClr val="white"/>
                </a:solidFill>
                <a:latin typeface="Cambria" panose="02040503050406030204" pitchFamily="18" charset="0"/>
                <a:ea typeface="ＭＳ Ｐゴシック" charset="0"/>
                <a:cs typeface="Rockwell"/>
              </a:rPr>
              <a:t>Havayolu Seyahati</a:t>
            </a:r>
          </a:p>
        </p:txBody>
      </p:sp>
      <p:sp>
        <p:nvSpPr>
          <p:cNvPr id="27" name="TextBox 26"/>
          <p:cNvSpPr txBox="1"/>
          <p:nvPr/>
        </p:nvSpPr>
        <p:spPr>
          <a:xfrm>
            <a:off x="8489861" y="2783457"/>
            <a:ext cx="1019264" cy="391389"/>
          </a:xfrm>
          <a:prstGeom prst="rect">
            <a:avLst/>
          </a:prstGeom>
          <a:noFill/>
        </p:spPr>
        <p:txBody>
          <a:bodyPr wrap="square" lIns="0" tIns="0" rIns="0" bIns="0" rtlCol="0">
            <a:spAutoFit/>
          </a:bodyPr>
          <a:lstStyle/>
          <a:p>
            <a:pPr defTabSz="457200" fontAlgn="base">
              <a:lnSpc>
                <a:spcPct val="90000"/>
              </a:lnSpc>
              <a:spcBef>
                <a:spcPct val="0"/>
              </a:spcBef>
              <a:spcAft>
                <a:spcPct val="0"/>
              </a:spcAft>
            </a:pPr>
            <a:r>
              <a:rPr lang="tr-TR" sz="1400" spc="50" dirty="0">
                <a:solidFill>
                  <a:prstClr val="white"/>
                </a:solidFill>
                <a:latin typeface="Cambria" panose="02040503050406030204" pitchFamily="18" charset="0"/>
                <a:ea typeface="ＭＳ Ｐゴシック" charset="0"/>
                <a:cs typeface="Rockwell"/>
              </a:rPr>
              <a:t>Havayolu Seyahati</a:t>
            </a:r>
          </a:p>
        </p:txBody>
      </p:sp>
      <p:sp>
        <p:nvSpPr>
          <p:cNvPr id="37" name="TextBox 36"/>
          <p:cNvSpPr txBox="1"/>
          <p:nvPr/>
        </p:nvSpPr>
        <p:spPr>
          <a:xfrm>
            <a:off x="2370667" y="3625380"/>
            <a:ext cx="990596" cy="391389"/>
          </a:xfrm>
          <a:prstGeom prst="rect">
            <a:avLst/>
          </a:prstGeom>
          <a:noFill/>
        </p:spPr>
        <p:txBody>
          <a:bodyPr wrap="square" lIns="0" tIns="0" rIns="0" bIns="0" rtlCol="0">
            <a:spAutoFit/>
          </a:bodyPr>
          <a:lstStyle/>
          <a:p>
            <a:pPr algn="r" defTabSz="457200" fontAlgn="base">
              <a:lnSpc>
                <a:spcPct val="90000"/>
              </a:lnSpc>
              <a:spcBef>
                <a:spcPct val="0"/>
              </a:spcBef>
              <a:spcAft>
                <a:spcPct val="0"/>
              </a:spcAft>
            </a:pPr>
            <a:r>
              <a:rPr lang="tr-TR" sz="1400" spc="50" dirty="0">
                <a:solidFill>
                  <a:prstClr val="white"/>
                </a:solidFill>
                <a:latin typeface="Cambria" panose="02040503050406030204" pitchFamily="18" charset="0"/>
                <a:ea typeface="ＭＳ Ｐゴシック" charset="0"/>
                <a:cs typeface="Rockwell"/>
              </a:rPr>
              <a:t>Sağlık Hizmetleri</a:t>
            </a:r>
          </a:p>
        </p:txBody>
      </p:sp>
      <p:sp>
        <p:nvSpPr>
          <p:cNvPr id="38" name="TextBox 37"/>
          <p:cNvSpPr txBox="1"/>
          <p:nvPr/>
        </p:nvSpPr>
        <p:spPr>
          <a:xfrm>
            <a:off x="3318959" y="2901948"/>
            <a:ext cx="812807" cy="197490"/>
          </a:xfrm>
          <a:prstGeom prst="rect">
            <a:avLst/>
          </a:prstGeom>
          <a:noFill/>
        </p:spPr>
        <p:txBody>
          <a:bodyPr wrap="square" lIns="0" tIns="0" rIns="0" bIns="0" rtlCol="0">
            <a:spAutoFit/>
          </a:bodyPr>
          <a:lstStyle/>
          <a:p>
            <a:pPr algn="r" defTabSz="457200" fontAlgn="base">
              <a:lnSpc>
                <a:spcPct val="90000"/>
              </a:lnSpc>
              <a:spcBef>
                <a:spcPct val="0"/>
              </a:spcBef>
              <a:spcAft>
                <a:spcPct val="0"/>
              </a:spcAft>
            </a:pPr>
            <a:r>
              <a:rPr lang="tr-TR" sz="1400" spc="50" dirty="0">
                <a:solidFill>
                  <a:prstClr val="white"/>
                </a:solidFill>
                <a:latin typeface="Cambria" panose="02040503050406030204" pitchFamily="18" charset="0"/>
                <a:ea typeface="ＭＳ Ｐゴシック" charset="0"/>
                <a:cs typeface="Rockwell"/>
              </a:rPr>
              <a:t>Kahve</a:t>
            </a:r>
          </a:p>
        </p:txBody>
      </p:sp>
      <p:sp>
        <p:nvSpPr>
          <p:cNvPr id="39" name="TextBox 38"/>
          <p:cNvSpPr txBox="1"/>
          <p:nvPr/>
        </p:nvSpPr>
        <p:spPr>
          <a:xfrm>
            <a:off x="4038600" y="2271592"/>
            <a:ext cx="861480" cy="391389"/>
          </a:xfrm>
          <a:prstGeom prst="rect">
            <a:avLst/>
          </a:prstGeom>
          <a:noFill/>
        </p:spPr>
        <p:txBody>
          <a:bodyPr wrap="square" lIns="0" tIns="0" rIns="0" bIns="0" rtlCol="0">
            <a:spAutoFit/>
          </a:bodyPr>
          <a:lstStyle/>
          <a:p>
            <a:pPr algn="r" defTabSz="457200" fontAlgn="base">
              <a:lnSpc>
                <a:spcPct val="90000"/>
              </a:lnSpc>
              <a:spcBef>
                <a:spcPct val="0"/>
              </a:spcBef>
              <a:spcAft>
                <a:spcPct val="0"/>
              </a:spcAft>
            </a:pPr>
            <a:r>
              <a:rPr lang="tr-TR" sz="1400" spc="50" dirty="0">
                <a:solidFill>
                  <a:prstClr val="white"/>
                </a:solidFill>
                <a:latin typeface="Cambria" panose="02040503050406030204" pitchFamily="18" charset="0"/>
                <a:ea typeface="ＭＳ Ｐゴシック" charset="0"/>
                <a:cs typeface="Rockwell"/>
              </a:rPr>
              <a:t>Tütün Ürünleri</a:t>
            </a:r>
          </a:p>
        </p:txBody>
      </p:sp>
      <p:sp>
        <p:nvSpPr>
          <p:cNvPr id="40" name="TextBox 39"/>
          <p:cNvSpPr txBox="1"/>
          <p:nvPr/>
        </p:nvSpPr>
        <p:spPr>
          <a:xfrm>
            <a:off x="4737105" y="2261780"/>
            <a:ext cx="1109131" cy="197490"/>
          </a:xfrm>
          <a:prstGeom prst="rect">
            <a:avLst/>
          </a:prstGeom>
          <a:noFill/>
        </p:spPr>
        <p:txBody>
          <a:bodyPr wrap="square" lIns="0" tIns="0" rIns="0" bIns="0" rtlCol="0">
            <a:spAutoFit/>
          </a:bodyPr>
          <a:lstStyle/>
          <a:p>
            <a:pPr algn="r" defTabSz="457200" fontAlgn="base">
              <a:lnSpc>
                <a:spcPct val="90000"/>
              </a:lnSpc>
              <a:spcBef>
                <a:spcPct val="0"/>
              </a:spcBef>
              <a:spcAft>
                <a:spcPct val="0"/>
              </a:spcAft>
            </a:pPr>
            <a:r>
              <a:rPr lang="tr-TR" sz="1400" spc="50" dirty="0">
                <a:solidFill>
                  <a:prstClr val="white"/>
                </a:solidFill>
                <a:latin typeface="Cambria" panose="02040503050406030204" pitchFamily="18" charset="0"/>
                <a:ea typeface="ＭＳ Ｐゴシック" charset="0"/>
                <a:cs typeface="Rockwell"/>
              </a:rPr>
              <a:t>Film</a:t>
            </a:r>
          </a:p>
        </p:txBody>
      </p:sp>
      <p:sp>
        <p:nvSpPr>
          <p:cNvPr id="41" name="TextBox 40"/>
          <p:cNvSpPr txBox="1"/>
          <p:nvPr/>
        </p:nvSpPr>
        <p:spPr>
          <a:xfrm>
            <a:off x="7403939" y="2325999"/>
            <a:ext cx="1079503" cy="391389"/>
          </a:xfrm>
          <a:prstGeom prst="rect">
            <a:avLst/>
          </a:prstGeom>
          <a:noFill/>
        </p:spPr>
        <p:txBody>
          <a:bodyPr wrap="square" lIns="0" tIns="0" rIns="0" bIns="0" rtlCol="0">
            <a:spAutoFit/>
          </a:bodyPr>
          <a:lstStyle/>
          <a:p>
            <a:pPr defTabSz="457200" fontAlgn="base">
              <a:lnSpc>
                <a:spcPct val="90000"/>
              </a:lnSpc>
              <a:spcBef>
                <a:spcPct val="0"/>
              </a:spcBef>
              <a:spcAft>
                <a:spcPct val="0"/>
              </a:spcAft>
            </a:pPr>
            <a:r>
              <a:rPr lang="tr-TR" sz="1400" spc="50" dirty="0">
                <a:solidFill>
                  <a:prstClr val="white"/>
                </a:solidFill>
                <a:latin typeface="Cambria" panose="02040503050406030204" pitchFamily="18" charset="0"/>
                <a:ea typeface="ＭＳ Ｐゴシック" charset="0"/>
                <a:cs typeface="Rockwell"/>
              </a:rPr>
              <a:t>Restoranda yemek</a:t>
            </a:r>
          </a:p>
        </p:txBody>
      </p:sp>
      <p:sp>
        <p:nvSpPr>
          <p:cNvPr id="42" name="TextBox 41"/>
          <p:cNvSpPr txBox="1"/>
          <p:nvPr/>
        </p:nvSpPr>
        <p:spPr>
          <a:xfrm>
            <a:off x="6345778" y="2089285"/>
            <a:ext cx="1371599" cy="197490"/>
          </a:xfrm>
          <a:prstGeom prst="rect">
            <a:avLst/>
          </a:prstGeom>
          <a:noFill/>
        </p:spPr>
        <p:txBody>
          <a:bodyPr wrap="square" lIns="0" tIns="0" rIns="0" bIns="0" rtlCol="0">
            <a:spAutoFit/>
          </a:bodyPr>
          <a:lstStyle/>
          <a:p>
            <a:pPr defTabSz="457200" fontAlgn="base">
              <a:lnSpc>
                <a:spcPct val="90000"/>
              </a:lnSpc>
              <a:spcBef>
                <a:spcPct val="0"/>
              </a:spcBef>
              <a:spcAft>
                <a:spcPct val="0"/>
              </a:spcAft>
            </a:pPr>
            <a:r>
              <a:rPr lang="tr-TR" sz="1400" spc="50" dirty="0">
                <a:solidFill>
                  <a:prstClr val="white"/>
                </a:solidFill>
                <a:latin typeface="Cambria" panose="02040503050406030204" pitchFamily="18" charset="0"/>
                <a:ea typeface="ＭＳ Ｐゴシック" charset="0"/>
                <a:cs typeface="Rockwell"/>
              </a:rPr>
              <a:t>Özel Eğitim</a:t>
            </a:r>
          </a:p>
        </p:txBody>
      </p:sp>
      <p:sp>
        <p:nvSpPr>
          <p:cNvPr id="46" name="TextBox 45"/>
          <p:cNvSpPr txBox="1"/>
          <p:nvPr/>
        </p:nvSpPr>
        <p:spPr>
          <a:xfrm>
            <a:off x="8771461" y="3569384"/>
            <a:ext cx="1151475" cy="197490"/>
          </a:xfrm>
          <a:prstGeom prst="rect">
            <a:avLst/>
          </a:prstGeom>
          <a:noFill/>
        </p:spPr>
        <p:txBody>
          <a:bodyPr wrap="square" lIns="0" tIns="0" rIns="0" bIns="0" rtlCol="0">
            <a:spAutoFit/>
          </a:bodyPr>
          <a:lstStyle/>
          <a:p>
            <a:pPr defTabSz="457200" fontAlgn="base">
              <a:lnSpc>
                <a:spcPct val="90000"/>
              </a:lnSpc>
              <a:spcBef>
                <a:spcPct val="0"/>
              </a:spcBef>
              <a:spcAft>
                <a:spcPct val="0"/>
              </a:spcAft>
            </a:pPr>
            <a:r>
              <a:rPr lang="tr-TR" sz="1400" spc="50" dirty="0">
                <a:solidFill>
                  <a:prstClr val="white"/>
                </a:solidFill>
                <a:latin typeface="Cambria" panose="02040503050406030204" pitchFamily="18" charset="0"/>
                <a:ea typeface="ＭＳ Ｐゴシック" charset="0"/>
                <a:cs typeface="Rockwell"/>
              </a:rPr>
              <a:t>Taze Sebze</a:t>
            </a:r>
          </a:p>
        </p:txBody>
      </p:sp>
      <p:sp>
        <p:nvSpPr>
          <p:cNvPr id="47" name="TextBox 46"/>
          <p:cNvSpPr txBox="1"/>
          <p:nvPr/>
        </p:nvSpPr>
        <p:spPr>
          <a:xfrm>
            <a:off x="9321804" y="4394069"/>
            <a:ext cx="1210733" cy="193899"/>
          </a:xfrm>
          <a:prstGeom prst="rect">
            <a:avLst/>
          </a:prstGeom>
          <a:noFill/>
        </p:spPr>
        <p:txBody>
          <a:bodyPr wrap="square" lIns="0" tIns="0" rIns="0" bIns="0" rtlCol="0">
            <a:spAutoFit/>
          </a:bodyPr>
          <a:lstStyle/>
          <a:p>
            <a:pPr defTabSz="457200" fontAlgn="base">
              <a:lnSpc>
                <a:spcPct val="90000"/>
              </a:lnSpc>
              <a:spcBef>
                <a:spcPct val="0"/>
              </a:spcBef>
              <a:spcAft>
                <a:spcPct val="0"/>
              </a:spcAft>
            </a:pPr>
            <a:r>
              <a:rPr lang="tr-TR" sz="1400" spc="50" dirty="0">
                <a:solidFill>
                  <a:prstClr val="white"/>
                </a:solidFill>
                <a:latin typeface="Cambria" panose="02040503050406030204" pitchFamily="18" charset="0"/>
                <a:ea typeface="ＭＳ Ｐゴシック" charset="0"/>
                <a:cs typeface="Rockwell"/>
              </a:rPr>
              <a:t>Honda Araba</a:t>
            </a:r>
          </a:p>
        </p:txBody>
      </p:sp>
      <p:sp>
        <p:nvSpPr>
          <p:cNvPr id="48" name="TextBox 47"/>
          <p:cNvSpPr txBox="1"/>
          <p:nvPr/>
        </p:nvSpPr>
        <p:spPr>
          <a:xfrm>
            <a:off x="3272181" y="4866795"/>
            <a:ext cx="664635" cy="225703"/>
          </a:xfrm>
          <a:prstGeom prst="rect">
            <a:avLst/>
          </a:prstGeom>
          <a:noFill/>
        </p:spPr>
        <p:txBody>
          <a:bodyPr wrap="square" lIns="0" tIns="0" rIns="0" bIns="0" rtlCol="0">
            <a:spAutoFit/>
          </a:bodyPr>
          <a:lstStyle/>
          <a:p>
            <a:pPr algn="ctr" defTabSz="457200" fontAlgn="base">
              <a:lnSpc>
                <a:spcPct val="90000"/>
              </a:lnSpc>
              <a:spcBef>
                <a:spcPct val="0"/>
              </a:spcBef>
              <a:spcAft>
                <a:spcPct val="0"/>
              </a:spcAft>
            </a:pPr>
            <a:r>
              <a:rPr lang="tr-TR" sz="1600" dirty="0">
                <a:solidFill>
                  <a:prstClr val="white"/>
                </a:solidFill>
                <a:latin typeface="Cambria" panose="02040503050406030204" pitchFamily="18" charset="0"/>
                <a:ea typeface="ＭＳ Ｐゴシック" charset="0"/>
                <a:cs typeface="Rockwell"/>
              </a:rPr>
              <a:t>-.1</a:t>
            </a:r>
          </a:p>
        </p:txBody>
      </p:sp>
      <p:sp>
        <p:nvSpPr>
          <p:cNvPr id="49" name="TextBox 48"/>
          <p:cNvSpPr txBox="1"/>
          <p:nvPr/>
        </p:nvSpPr>
        <p:spPr>
          <a:xfrm>
            <a:off x="3674345" y="4186643"/>
            <a:ext cx="635003" cy="225703"/>
          </a:xfrm>
          <a:prstGeom prst="rect">
            <a:avLst/>
          </a:prstGeom>
          <a:noFill/>
        </p:spPr>
        <p:txBody>
          <a:bodyPr wrap="square" lIns="0" tIns="0" rIns="0" bIns="0" rtlCol="0">
            <a:spAutoFit/>
          </a:bodyPr>
          <a:lstStyle/>
          <a:p>
            <a:pPr algn="ctr" defTabSz="457200" fontAlgn="base">
              <a:lnSpc>
                <a:spcPct val="90000"/>
              </a:lnSpc>
              <a:spcBef>
                <a:spcPct val="0"/>
              </a:spcBef>
              <a:spcAft>
                <a:spcPct val="0"/>
              </a:spcAft>
            </a:pPr>
            <a:r>
              <a:rPr lang="tr-TR" sz="1600" dirty="0">
                <a:solidFill>
                  <a:prstClr val="white"/>
                </a:solidFill>
                <a:latin typeface="Cambria" panose="02040503050406030204" pitchFamily="18" charset="0"/>
                <a:ea typeface="ＭＳ Ｐゴシック" charset="0"/>
                <a:cs typeface="Rockwell"/>
              </a:rPr>
              <a:t>-.17</a:t>
            </a:r>
          </a:p>
        </p:txBody>
      </p:sp>
      <p:sp>
        <p:nvSpPr>
          <p:cNvPr id="50" name="TextBox 49"/>
          <p:cNvSpPr txBox="1"/>
          <p:nvPr/>
        </p:nvSpPr>
        <p:spPr>
          <a:xfrm>
            <a:off x="4106148" y="3645812"/>
            <a:ext cx="888997" cy="225703"/>
          </a:xfrm>
          <a:prstGeom prst="rect">
            <a:avLst/>
          </a:prstGeom>
          <a:noFill/>
        </p:spPr>
        <p:txBody>
          <a:bodyPr wrap="square" lIns="0" tIns="0" rIns="0" bIns="0" rtlCol="0">
            <a:spAutoFit/>
          </a:bodyPr>
          <a:lstStyle/>
          <a:p>
            <a:pPr algn="ctr" defTabSz="457200" fontAlgn="base">
              <a:lnSpc>
                <a:spcPct val="90000"/>
              </a:lnSpc>
              <a:spcBef>
                <a:spcPct val="0"/>
              </a:spcBef>
              <a:spcAft>
                <a:spcPct val="0"/>
              </a:spcAft>
            </a:pPr>
            <a:r>
              <a:rPr lang="tr-TR" sz="1600" dirty="0">
                <a:solidFill>
                  <a:prstClr val="white"/>
                </a:solidFill>
                <a:latin typeface="Cambria" panose="02040503050406030204" pitchFamily="18" charset="0"/>
                <a:ea typeface="ＭＳ Ｐゴシック" charset="0"/>
                <a:cs typeface="Rockwell"/>
              </a:rPr>
              <a:t>-.25</a:t>
            </a:r>
          </a:p>
        </p:txBody>
      </p:sp>
      <p:sp>
        <p:nvSpPr>
          <p:cNvPr id="51" name="TextBox 50"/>
          <p:cNvSpPr txBox="1"/>
          <p:nvPr/>
        </p:nvSpPr>
        <p:spPr>
          <a:xfrm>
            <a:off x="5435442" y="3176719"/>
            <a:ext cx="567265" cy="225703"/>
          </a:xfrm>
          <a:prstGeom prst="rect">
            <a:avLst/>
          </a:prstGeom>
          <a:noFill/>
        </p:spPr>
        <p:txBody>
          <a:bodyPr wrap="square" lIns="0" tIns="0" rIns="0" bIns="0" rtlCol="0">
            <a:spAutoFit/>
          </a:bodyPr>
          <a:lstStyle/>
          <a:p>
            <a:pPr algn="ctr" defTabSz="457200" fontAlgn="base">
              <a:lnSpc>
                <a:spcPct val="90000"/>
              </a:lnSpc>
              <a:spcBef>
                <a:spcPct val="0"/>
              </a:spcBef>
              <a:spcAft>
                <a:spcPct val="0"/>
              </a:spcAft>
            </a:pPr>
            <a:r>
              <a:rPr lang="tr-TR" sz="1600" dirty="0">
                <a:solidFill>
                  <a:prstClr val="white"/>
                </a:solidFill>
                <a:latin typeface="Cambria" panose="02040503050406030204" pitchFamily="18" charset="0"/>
                <a:ea typeface="ＭＳ Ｐゴシック" charset="0"/>
                <a:cs typeface="Rockwell"/>
              </a:rPr>
              <a:t>-.9</a:t>
            </a:r>
          </a:p>
        </p:txBody>
      </p:sp>
      <p:sp>
        <p:nvSpPr>
          <p:cNvPr id="52" name="TextBox 51"/>
          <p:cNvSpPr txBox="1"/>
          <p:nvPr/>
        </p:nvSpPr>
        <p:spPr>
          <a:xfrm>
            <a:off x="5803932" y="1493659"/>
            <a:ext cx="567265" cy="451406"/>
          </a:xfrm>
          <a:prstGeom prst="rect">
            <a:avLst/>
          </a:prstGeom>
          <a:noFill/>
        </p:spPr>
        <p:txBody>
          <a:bodyPr wrap="square" lIns="0" tIns="0" rIns="0" bIns="0" rtlCol="0">
            <a:spAutoFit/>
          </a:bodyPr>
          <a:lstStyle/>
          <a:p>
            <a:pPr algn="ctr" defTabSz="457200" fontAlgn="base">
              <a:lnSpc>
                <a:spcPct val="90000"/>
              </a:lnSpc>
              <a:spcBef>
                <a:spcPct val="0"/>
              </a:spcBef>
              <a:spcAft>
                <a:spcPct val="0"/>
              </a:spcAft>
            </a:pPr>
            <a:r>
              <a:rPr lang="tr-TR" sz="3200" spc="50" dirty="0">
                <a:solidFill>
                  <a:srgbClr val="0A5B74"/>
                </a:solidFill>
                <a:latin typeface="Cambria" panose="02040503050406030204" pitchFamily="18" charset="0"/>
                <a:ea typeface="ＭＳ Ｐゴシック" charset="0"/>
                <a:cs typeface="Rockwell"/>
              </a:rPr>
              <a:t>-1</a:t>
            </a:r>
          </a:p>
        </p:txBody>
      </p:sp>
      <p:sp>
        <p:nvSpPr>
          <p:cNvPr id="53" name="TextBox 52"/>
          <p:cNvSpPr txBox="1"/>
          <p:nvPr/>
        </p:nvSpPr>
        <p:spPr>
          <a:xfrm>
            <a:off x="6163551" y="3168252"/>
            <a:ext cx="567265" cy="225703"/>
          </a:xfrm>
          <a:prstGeom prst="rect">
            <a:avLst/>
          </a:prstGeom>
          <a:noFill/>
        </p:spPr>
        <p:txBody>
          <a:bodyPr wrap="square" lIns="0" tIns="0" rIns="0" bIns="0" rtlCol="0">
            <a:spAutoFit/>
          </a:bodyPr>
          <a:lstStyle/>
          <a:p>
            <a:pPr algn="ctr" defTabSz="457200" fontAlgn="base">
              <a:lnSpc>
                <a:spcPct val="90000"/>
              </a:lnSpc>
              <a:spcBef>
                <a:spcPct val="0"/>
              </a:spcBef>
              <a:spcAft>
                <a:spcPct val="0"/>
              </a:spcAft>
            </a:pPr>
            <a:r>
              <a:rPr lang="tr-TR" sz="1600" dirty="0">
                <a:solidFill>
                  <a:prstClr val="white"/>
                </a:solidFill>
                <a:latin typeface="Cambria" panose="02040503050406030204" pitchFamily="18" charset="0"/>
                <a:ea typeface="ＭＳ Ｐゴシック" charset="0"/>
                <a:cs typeface="Rockwell"/>
              </a:rPr>
              <a:t>-1.1</a:t>
            </a:r>
          </a:p>
        </p:txBody>
      </p:sp>
      <p:sp>
        <p:nvSpPr>
          <p:cNvPr id="54" name="TextBox 53"/>
          <p:cNvSpPr txBox="1"/>
          <p:nvPr/>
        </p:nvSpPr>
        <p:spPr>
          <a:xfrm>
            <a:off x="6811278" y="3332406"/>
            <a:ext cx="567265" cy="225703"/>
          </a:xfrm>
          <a:prstGeom prst="rect">
            <a:avLst/>
          </a:prstGeom>
          <a:noFill/>
        </p:spPr>
        <p:txBody>
          <a:bodyPr wrap="square" lIns="0" tIns="0" rIns="0" bIns="0" rtlCol="0">
            <a:spAutoFit/>
          </a:bodyPr>
          <a:lstStyle/>
          <a:p>
            <a:pPr algn="ctr" defTabSz="457200" fontAlgn="base">
              <a:lnSpc>
                <a:spcPct val="90000"/>
              </a:lnSpc>
              <a:spcBef>
                <a:spcPct val="0"/>
              </a:spcBef>
              <a:spcAft>
                <a:spcPct val="0"/>
              </a:spcAft>
            </a:pPr>
            <a:r>
              <a:rPr lang="tr-TR" sz="1600" dirty="0">
                <a:solidFill>
                  <a:prstClr val="white"/>
                </a:solidFill>
                <a:latin typeface="Cambria" panose="02040503050406030204" pitchFamily="18" charset="0"/>
                <a:ea typeface="ＭＳ Ｐゴシック" charset="0"/>
                <a:cs typeface="Rockwell"/>
              </a:rPr>
              <a:t>-1.6</a:t>
            </a:r>
          </a:p>
        </p:txBody>
      </p:sp>
      <p:sp>
        <p:nvSpPr>
          <p:cNvPr id="55" name="TextBox 54"/>
          <p:cNvSpPr txBox="1"/>
          <p:nvPr/>
        </p:nvSpPr>
        <p:spPr>
          <a:xfrm>
            <a:off x="7179552" y="3628878"/>
            <a:ext cx="888997" cy="225703"/>
          </a:xfrm>
          <a:prstGeom prst="rect">
            <a:avLst/>
          </a:prstGeom>
          <a:noFill/>
        </p:spPr>
        <p:txBody>
          <a:bodyPr wrap="square" lIns="0" tIns="0" rIns="0" bIns="0" rtlCol="0">
            <a:spAutoFit/>
          </a:bodyPr>
          <a:lstStyle/>
          <a:p>
            <a:pPr algn="ctr" defTabSz="457200" fontAlgn="base">
              <a:lnSpc>
                <a:spcPct val="90000"/>
              </a:lnSpc>
              <a:spcBef>
                <a:spcPct val="0"/>
              </a:spcBef>
              <a:spcAft>
                <a:spcPct val="0"/>
              </a:spcAft>
            </a:pPr>
            <a:r>
              <a:rPr lang="tr-TR" sz="1600" dirty="0">
                <a:solidFill>
                  <a:prstClr val="white"/>
                </a:solidFill>
                <a:latin typeface="Cambria" panose="02040503050406030204" pitchFamily="18" charset="0"/>
                <a:ea typeface="ＭＳ Ｐゴシック" charset="0"/>
                <a:cs typeface="Rockwell"/>
              </a:rPr>
              <a:t>-</a:t>
            </a:r>
            <a:r>
              <a:rPr lang="tr-TR" sz="600" dirty="0">
                <a:solidFill>
                  <a:prstClr val="white"/>
                </a:solidFill>
                <a:latin typeface="Cambria" panose="02040503050406030204" pitchFamily="18" charset="0"/>
                <a:ea typeface="ＭＳ Ｐゴシック" charset="0"/>
                <a:cs typeface="Rockwell"/>
              </a:rPr>
              <a:t> </a:t>
            </a:r>
            <a:r>
              <a:rPr lang="tr-TR" sz="1600" dirty="0">
                <a:solidFill>
                  <a:prstClr val="white"/>
                </a:solidFill>
                <a:latin typeface="Cambria" panose="02040503050406030204" pitchFamily="18" charset="0"/>
                <a:ea typeface="ＭＳ Ｐゴシック" charset="0"/>
                <a:cs typeface="Rockwell"/>
              </a:rPr>
              <a:t>2.4</a:t>
            </a:r>
          </a:p>
        </p:txBody>
      </p:sp>
      <p:sp>
        <p:nvSpPr>
          <p:cNvPr id="56" name="TextBox 55"/>
          <p:cNvSpPr txBox="1"/>
          <p:nvPr/>
        </p:nvSpPr>
        <p:spPr>
          <a:xfrm>
            <a:off x="7873809" y="4110417"/>
            <a:ext cx="469899" cy="225703"/>
          </a:xfrm>
          <a:prstGeom prst="rect">
            <a:avLst/>
          </a:prstGeom>
          <a:noFill/>
        </p:spPr>
        <p:txBody>
          <a:bodyPr wrap="square" lIns="0" tIns="0" rIns="0" bIns="0" rtlCol="0">
            <a:spAutoFit/>
          </a:bodyPr>
          <a:lstStyle/>
          <a:p>
            <a:pPr algn="ctr" defTabSz="457200" fontAlgn="base">
              <a:lnSpc>
                <a:spcPct val="90000"/>
              </a:lnSpc>
              <a:spcBef>
                <a:spcPct val="0"/>
              </a:spcBef>
              <a:spcAft>
                <a:spcPct val="0"/>
              </a:spcAft>
            </a:pPr>
            <a:r>
              <a:rPr lang="tr-TR" sz="1600" dirty="0">
                <a:solidFill>
                  <a:prstClr val="white"/>
                </a:solidFill>
                <a:latin typeface="Cambria" panose="02040503050406030204" pitchFamily="18" charset="0"/>
                <a:ea typeface="ＭＳ Ｐゴシック" charset="0"/>
                <a:cs typeface="Rockwell"/>
              </a:rPr>
              <a:t>-</a:t>
            </a:r>
            <a:r>
              <a:rPr lang="tr-TR" sz="800" dirty="0">
                <a:solidFill>
                  <a:prstClr val="white"/>
                </a:solidFill>
                <a:latin typeface="Cambria" panose="02040503050406030204" pitchFamily="18" charset="0"/>
                <a:ea typeface="ＭＳ Ｐゴシック" charset="0"/>
                <a:cs typeface="Rockwell"/>
              </a:rPr>
              <a:t> </a:t>
            </a:r>
            <a:r>
              <a:rPr lang="tr-TR" sz="1600" dirty="0">
                <a:solidFill>
                  <a:prstClr val="white"/>
                </a:solidFill>
                <a:latin typeface="Cambria" panose="02040503050406030204" pitchFamily="18" charset="0"/>
                <a:ea typeface="ＭＳ Ｐゴシック" charset="0"/>
                <a:cs typeface="Rockwell"/>
              </a:rPr>
              <a:t>3.7</a:t>
            </a:r>
          </a:p>
        </p:txBody>
      </p:sp>
      <p:sp>
        <p:nvSpPr>
          <p:cNvPr id="57" name="TextBox 56"/>
          <p:cNvSpPr txBox="1"/>
          <p:nvPr/>
        </p:nvSpPr>
        <p:spPr>
          <a:xfrm>
            <a:off x="8212479" y="4765191"/>
            <a:ext cx="592660" cy="225703"/>
          </a:xfrm>
          <a:prstGeom prst="rect">
            <a:avLst/>
          </a:prstGeom>
          <a:noFill/>
        </p:spPr>
        <p:txBody>
          <a:bodyPr wrap="square" lIns="0" tIns="0" rIns="0" bIns="0" rtlCol="0">
            <a:spAutoFit/>
          </a:bodyPr>
          <a:lstStyle/>
          <a:p>
            <a:pPr algn="ctr" defTabSz="457200" fontAlgn="base">
              <a:lnSpc>
                <a:spcPct val="90000"/>
              </a:lnSpc>
              <a:spcBef>
                <a:spcPct val="0"/>
              </a:spcBef>
              <a:spcAft>
                <a:spcPct val="0"/>
              </a:spcAft>
            </a:pPr>
            <a:r>
              <a:rPr lang="tr-TR" sz="1600" dirty="0">
                <a:solidFill>
                  <a:prstClr val="white"/>
                </a:solidFill>
                <a:latin typeface="Cambria" panose="02040503050406030204" pitchFamily="18" charset="0"/>
                <a:ea typeface="ＭＳ Ｐゴシック" charset="0"/>
                <a:cs typeface="Rockwell"/>
              </a:rPr>
              <a:t>- 4</a:t>
            </a:r>
          </a:p>
        </p:txBody>
      </p:sp>
      <p:sp>
        <p:nvSpPr>
          <p:cNvPr id="29" name="TextBox 28"/>
          <p:cNvSpPr txBox="1"/>
          <p:nvPr/>
        </p:nvSpPr>
        <p:spPr>
          <a:xfrm>
            <a:off x="4800445" y="3332406"/>
            <a:ext cx="567265" cy="225703"/>
          </a:xfrm>
          <a:prstGeom prst="rect">
            <a:avLst/>
          </a:prstGeom>
          <a:noFill/>
        </p:spPr>
        <p:txBody>
          <a:bodyPr wrap="square" lIns="0" tIns="0" rIns="0" bIns="0" rtlCol="0">
            <a:spAutoFit/>
          </a:bodyPr>
          <a:lstStyle/>
          <a:p>
            <a:pPr algn="ctr" defTabSz="457200" fontAlgn="base">
              <a:lnSpc>
                <a:spcPct val="90000"/>
              </a:lnSpc>
              <a:spcBef>
                <a:spcPct val="0"/>
              </a:spcBef>
              <a:spcAft>
                <a:spcPct val="0"/>
              </a:spcAft>
            </a:pPr>
            <a:r>
              <a:rPr lang="tr-TR" sz="1600" dirty="0">
                <a:solidFill>
                  <a:prstClr val="white"/>
                </a:solidFill>
                <a:latin typeface="Cambria" panose="02040503050406030204" pitchFamily="18" charset="0"/>
                <a:ea typeface="ＭＳ Ｐゴシック" charset="0"/>
                <a:cs typeface="Rockwell"/>
              </a:rPr>
              <a:t>-.45</a:t>
            </a:r>
          </a:p>
        </p:txBody>
      </p:sp>
    </p:spTree>
    <p:extLst>
      <p:ext uri="{BB962C8B-B14F-4D97-AF65-F5344CB8AC3E}">
        <p14:creationId xmlns:p14="http://schemas.microsoft.com/office/powerpoint/2010/main" val="59144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noProof="0" dirty="0"/>
              <a:t>Talebin Fiyat Esnekliği</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31" y="177812"/>
            <a:ext cx="9139943" cy="6857999"/>
          </a:xfrm>
          <a:prstGeom prst="rect">
            <a:avLst/>
          </a:prstGeom>
        </p:spPr>
      </p:pic>
      <p:sp>
        <p:nvSpPr>
          <p:cNvPr id="6" name="TextBox 5"/>
          <p:cNvSpPr txBox="1"/>
          <p:nvPr/>
        </p:nvSpPr>
        <p:spPr>
          <a:xfrm>
            <a:off x="635023" y="229887"/>
            <a:ext cx="1778001" cy="246221"/>
          </a:xfrm>
          <a:prstGeom prst="rect">
            <a:avLst/>
          </a:prstGeom>
          <a:noFill/>
        </p:spPr>
        <p:txBody>
          <a:bodyPr wrap="square" lIns="0" tIns="0" rIns="0" bIns="0" rtlCol="0">
            <a:spAutoFit/>
          </a:bodyPr>
          <a:lstStyle/>
          <a:p>
            <a:pPr defTabSz="457200" fontAlgn="base">
              <a:spcBef>
                <a:spcPct val="0"/>
              </a:spcBef>
              <a:spcAft>
                <a:spcPct val="0"/>
              </a:spcAft>
            </a:pPr>
            <a:r>
              <a:rPr lang="tr-TR" sz="1600" b="1" spc="70" dirty="0">
                <a:solidFill>
                  <a:srgbClr val="0A5B74"/>
                </a:solidFill>
                <a:latin typeface="Cambria"/>
                <a:ea typeface="ＭＳ Ｐゴシック" charset="0"/>
                <a:cs typeface="Cambria"/>
              </a:rPr>
              <a:t>SNAPSHOT</a:t>
            </a:r>
          </a:p>
        </p:txBody>
      </p:sp>
      <p:sp>
        <p:nvSpPr>
          <p:cNvPr id="24" name="TextBox 23"/>
          <p:cNvSpPr txBox="1"/>
          <p:nvPr/>
        </p:nvSpPr>
        <p:spPr>
          <a:xfrm>
            <a:off x="3166564" y="6150003"/>
            <a:ext cx="2082801" cy="369332"/>
          </a:xfrm>
          <a:prstGeom prst="rect">
            <a:avLst/>
          </a:prstGeom>
          <a:noFill/>
        </p:spPr>
        <p:txBody>
          <a:bodyPr wrap="square" lIns="0" tIns="0" rIns="0" bIns="0" rtlCol="0">
            <a:spAutoFit/>
          </a:bodyPr>
          <a:lstStyle/>
          <a:p>
            <a:pPr algn="ctr" defTabSz="457200" fontAlgn="base">
              <a:spcBef>
                <a:spcPct val="0"/>
              </a:spcBef>
              <a:spcAft>
                <a:spcPct val="0"/>
              </a:spcAft>
            </a:pPr>
            <a:r>
              <a:rPr lang="tr-TR" sz="2400" b="1" spc="150" dirty="0">
                <a:solidFill>
                  <a:prstClr val="white"/>
                </a:solidFill>
                <a:latin typeface="Cambria"/>
                <a:ea typeface="ＭＳ Ｐゴシック" charset="0"/>
                <a:cs typeface="Cambria"/>
              </a:rPr>
              <a:t>İNELASTİK</a:t>
            </a:r>
          </a:p>
        </p:txBody>
      </p:sp>
      <p:sp>
        <p:nvSpPr>
          <p:cNvPr id="25" name="TextBox 24"/>
          <p:cNvSpPr txBox="1"/>
          <p:nvPr/>
        </p:nvSpPr>
        <p:spPr>
          <a:xfrm>
            <a:off x="6942668" y="6150003"/>
            <a:ext cx="2125133" cy="369332"/>
          </a:xfrm>
          <a:prstGeom prst="rect">
            <a:avLst/>
          </a:prstGeom>
          <a:noFill/>
        </p:spPr>
        <p:txBody>
          <a:bodyPr wrap="square" lIns="0" tIns="0" rIns="0" bIns="0" rtlCol="0">
            <a:spAutoFit/>
          </a:bodyPr>
          <a:lstStyle/>
          <a:p>
            <a:pPr algn="ctr" defTabSz="457200" fontAlgn="base">
              <a:spcBef>
                <a:spcPct val="0"/>
              </a:spcBef>
              <a:spcAft>
                <a:spcPct val="0"/>
              </a:spcAft>
            </a:pPr>
            <a:r>
              <a:rPr lang="tr-TR" sz="2400" b="1" spc="150" dirty="0">
                <a:solidFill>
                  <a:prstClr val="white"/>
                </a:solidFill>
                <a:latin typeface="Cambria"/>
                <a:ea typeface="ＭＳ Ｐゴシック" charset="0"/>
                <a:cs typeface="Cambria"/>
              </a:rPr>
              <a:t>ELASTİK</a:t>
            </a:r>
          </a:p>
        </p:txBody>
      </p:sp>
      <p:sp>
        <p:nvSpPr>
          <p:cNvPr id="48" name="TextBox 47"/>
          <p:cNvSpPr txBox="1"/>
          <p:nvPr/>
        </p:nvSpPr>
        <p:spPr>
          <a:xfrm>
            <a:off x="3272181" y="4866795"/>
            <a:ext cx="664635" cy="225703"/>
          </a:xfrm>
          <a:prstGeom prst="rect">
            <a:avLst/>
          </a:prstGeom>
          <a:noFill/>
        </p:spPr>
        <p:txBody>
          <a:bodyPr wrap="square" lIns="0" tIns="0" rIns="0" bIns="0" rtlCol="0">
            <a:spAutoFit/>
          </a:bodyPr>
          <a:lstStyle/>
          <a:p>
            <a:pPr algn="ctr" defTabSz="457200" fontAlgn="base">
              <a:lnSpc>
                <a:spcPct val="90000"/>
              </a:lnSpc>
              <a:spcBef>
                <a:spcPct val="0"/>
              </a:spcBef>
              <a:spcAft>
                <a:spcPct val="0"/>
              </a:spcAft>
            </a:pPr>
            <a:r>
              <a:rPr lang="tr-TR" sz="1600" dirty="0">
                <a:solidFill>
                  <a:prstClr val="white"/>
                </a:solidFill>
                <a:latin typeface="Cambria" panose="02040503050406030204" pitchFamily="18" charset="0"/>
                <a:ea typeface="ＭＳ Ｐゴシック" charset="0"/>
                <a:cs typeface="Rockwell"/>
              </a:rPr>
              <a:t>-.1</a:t>
            </a:r>
          </a:p>
        </p:txBody>
      </p:sp>
      <p:sp>
        <p:nvSpPr>
          <p:cNvPr id="52" name="TextBox 51"/>
          <p:cNvSpPr txBox="1"/>
          <p:nvPr/>
        </p:nvSpPr>
        <p:spPr>
          <a:xfrm>
            <a:off x="5803932" y="1493659"/>
            <a:ext cx="567265" cy="451406"/>
          </a:xfrm>
          <a:prstGeom prst="rect">
            <a:avLst/>
          </a:prstGeom>
          <a:noFill/>
        </p:spPr>
        <p:txBody>
          <a:bodyPr wrap="square" lIns="0" tIns="0" rIns="0" bIns="0" rtlCol="0">
            <a:spAutoFit/>
          </a:bodyPr>
          <a:lstStyle/>
          <a:p>
            <a:pPr algn="ctr" defTabSz="457200" fontAlgn="base">
              <a:lnSpc>
                <a:spcPct val="90000"/>
              </a:lnSpc>
              <a:spcBef>
                <a:spcPct val="0"/>
              </a:spcBef>
              <a:spcAft>
                <a:spcPct val="0"/>
              </a:spcAft>
            </a:pPr>
            <a:r>
              <a:rPr lang="tr-TR" sz="3200" spc="50" dirty="0">
                <a:solidFill>
                  <a:srgbClr val="0A5B74"/>
                </a:solidFill>
                <a:latin typeface="Cambria" panose="02040503050406030204" pitchFamily="18" charset="0"/>
                <a:ea typeface="ＭＳ Ｐゴシック" charset="0"/>
                <a:cs typeface="Rockwell"/>
              </a:rPr>
              <a:t>-1</a:t>
            </a:r>
          </a:p>
        </p:txBody>
      </p:sp>
      <p:sp>
        <p:nvSpPr>
          <p:cNvPr id="55" name="TextBox 54"/>
          <p:cNvSpPr txBox="1"/>
          <p:nvPr/>
        </p:nvSpPr>
        <p:spPr>
          <a:xfrm>
            <a:off x="7179552" y="3628878"/>
            <a:ext cx="888997" cy="225703"/>
          </a:xfrm>
          <a:prstGeom prst="rect">
            <a:avLst/>
          </a:prstGeom>
          <a:noFill/>
        </p:spPr>
        <p:txBody>
          <a:bodyPr wrap="square" lIns="0" tIns="0" rIns="0" bIns="0" rtlCol="0">
            <a:spAutoFit/>
          </a:bodyPr>
          <a:lstStyle/>
          <a:p>
            <a:pPr algn="ctr" defTabSz="457200" fontAlgn="base">
              <a:lnSpc>
                <a:spcPct val="90000"/>
              </a:lnSpc>
              <a:spcBef>
                <a:spcPct val="0"/>
              </a:spcBef>
              <a:spcAft>
                <a:spcPct val="0"/>
              </a:spcAft>
            </a:pPr>
            <a:r>
              <a:rPr lang="tr-TR" sz="1600" dirty="0">
                <a:solidFill>
                  <a:prstClr val="white"/>
                </a:solidFill>
                <a:latin typeface="Cambria" panose="02040503050406030204" pitchFamily="18" charset="0"/>
                <a:ea typeface="ＭＳ Ｐゴシック" charset="0"/>
                <a:cs typeface="Rockwell"/>
              </a:rPr>
              <a:t>-</a:t>
            </a:r>
            <a:r>
              <a:rPr lang="tr-TR" sz="600" dirty="0">
                <a:solidFill>
                  <a:prstClr val="white"/>
                </a:solidFill>
                <a:latin typeface="Cambria" panose="02040503050406030204" pitchFamily="18" charset="0"/>
                <a:ea typeface="ＭＳ Ｐゴシック" charset="0"/>
                <a:cs typeface="Rockwell"/>
              </a:rPr>
              <a:t> </a:t>
            </a:r>
            <a:r>
              <a:rPr lang="tr-TR" sz="1600" dirty="0">
                <a:solidFill>
                  <a:prstClr val="white"/>
                </a:solidFill>
                <a:latin typeface="Cambria" panose="02040503050406030204" pitchFamily="18" charset="0"/>
                <a:ea typeface="ＭＳ Ｐゴシック" charset="0"/>
                <a:cs typeface="Rockwell"/>
              </a:rPr>
              <a:t>2.4</a:t>
            </a:r>
          </a:p>
        </p:txBody>
      </p:sp>
      <p:sp>
        <p:nvSpPr>
          <p:cNvPr id="45" name="TextBox 44"/>
          <p:cNvSpPr txBox="1"/>
          <p:nvPr/>
        </p:nvSpPr>
        <p:spPr>
          <a:xfrm>
            <a:off x="2042477" y="2917461"/>
            <a:ext cx="1411920" cy="668901"/>
          </a:xfrm>
          <a:prstGeom prst="rect">
            <a:avLst/>
          </a:prstGeom>
          <a:noFill/>
        </p:spPr>
        <p:txBody>
          <a:bodyPr wrap="square" lIns="0" tIns="0" rIns="0" bIns="0" rtlCol="0">
            <a:spAutoFit/>
          </a:bodyPr>
          <a:lstStyle/>
          <a:p>
            <a:pPr defTabSz="457200" fontAlgn="base">
              <a:lnSpc>
                <a:spcPct val="90000"/>
              </a:lnSpc>
              <a:spcBef>
                <a:spcPct val="0"/>
              </a:spcBef>
              <a:spcAft>
                <a:spcPct val="0"/>
              </a:spcAft>
            </a:pPr>
            <a:r>
              <a:rPr lang="tr-TR" sz="1600" spc="50" dirty="0">
                <a:solidFill>
                  <a:prstClr val="white"/>
                </a:solidFill>
                <a:latin typeface="Cambria" panose="02040503050406030204" pitchFamily="18" charset="0"/>
                <a:ea typeface="ＭＳ Ｐゴシック" charset="0"/>
                <a:cs typeface="Rockwell"/>
              </a:rPr>
              <a:t>İnelastik havayolu seyahati.</a:t>
            </a:r>
          </a:p>
        </p:txBody>
      </p:sp>
      <p:sp>
        <p:nvSpPr>
          <p:cNvPr id="62" name="Rounded Rectangle 61"/>
          <p:cNvSpPr/>
          <p:nvPr/>
        </p:nvSpPr>
        <p:spPr>
          <a:xfrm>
            <a:off x="1871133" y="2817800"/>
            <a:ext cx="1590379" cy="1589023"/>
          </a:xfrm>
          <a:prstGeom prst="roundRect">
            <a:avLst>
              <a:gd name="adj" fmla="val 10053"/>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tr-TR" dirty="0">
              <a:solidFill>
                <a:prstClr val="white"/>
              </a:solidFill>
              <a:latin typeface="Cambria"/>
            </a:endParaRPr>
          </a:p>
        </p:txBody>
      </p:sp>
      <p:sp>
        <p:nvSpPr>
          <p:cNvPr id="70" name="TextBox 69"/>
          <p:cNvSpPr txBox="1"/>
          <p:nvPr/>
        </p:nvSpPr>
        <p:spPr>
          <a:xfrm>
            <a:off x="8654941" y="1859770"/>
            <a:ext cx="1428859" cy="668901"/>
          </a:xfrm>
          <a:prstGeom prst="rect">
            <a:avLst/>
          </a:prstGeom>
          <a:noFill/>
        </p:spPr>
        <p:txBody>
          <a:bodyPr wrap="square" lIns="0" tIns="0" rIns="0" bIns="0" rtlCol="0">
            <a:spAutoFit/>
          </a:bodyPr>
          <a:lstStyle/>
          <a:p>
            <a:pPr defTabSz="457200" fontAlgn="base">
              <a:lnSpc>
                <a:spcPct val="90000"/>
              </a:lnSpc>
              <a:spcBef>
                <a:spcPct val="0"/>
              </a:spcBef>
              <a:spcAft>
                <a:spcPct val="0"/>
              </a:spcAft>
            </a:pPr>
            <a:r>
              <a:rPr lang="tr-TR" sz="1600" spc="50" dirty="0">
                <a:solidFill>
                  <a:prstClr val="white"/>
                </a:solidFill>
                <a:latin typeface="Cambria" panose="02040503050406030204" pitchFamily="18" charset="0"/>
                <a:ea typeface="ＭＳ Ｐゴシック" charset="0"/>
                <a:cs typeface="Rockwell"/>
              </a:rPr>
              <a:t>Elastik havayolu seyahati.</a:t>
            </a:r>
          </a:p>
        </p:txBody>
      </p:sp>
      <p:sp>
        <p:nvSpPr>
          <p:cNvPr id="71" name="Rounded Rectangle 70"/>
          <p:cNvSpPr/>
          <p:nvPr/>
        </p:nvSpPr>
        <p:spPr>
          <a:xfrm>
            <a:off x="8517465" y="1739622"/>
            <a:ext cx="1657435" cy="1226167"/>
          </a:xfrm>
          <a:prstGeom prst="roundRect">
            <a:avLst>
              <a:gd name="adj" fmla="val 10053"/>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tr-TR" dirty="0">
              <a:solidFill>
                <a:prstClr val="white"/>
              </a:solidFill>
              <a:latin typeface="Cambria"/>
            </a:endParaRPr>
          </a:p>
        </p:txBody>
      </p:sp>
      <p:pic>
        <p:nvPicPr>
          <p:cNvPr id="74" name="Picture 73"/>
          <p:cNvPicPr>
            <a:picLocks noChangeAspect="1"/>
          </p:cNvPicPr>
          <p:nvPr/>
        </p:nvPicPr>
        <p:blipFill rotWithShape="1">
          <a:blip r:embed="rId4">
            <a:extLst>
              <a:ext uri="{28A0092B-C50C-407E-A947-70E740481C1C}">
                <a14:useLocalDpi xmlns:a14="http://schemas.microsoft.com/office/drawing/2010/main" val="0"/>
              </a:ext>
            </a:extLst>
          </a:blip>
          <a:srcRect l="8800" t="63086" r="78602" b="28336"/>
          <a:stretch/>
        </p:blipFill>
        <p:spPr>
          <a:xfrm>
            <a:off x="2328333" y="4504268"/>
            <a:ext cx="1151467" cy="588184"/>
          </a:xfrm>
          <a:prstGeom prst="rect">
            <a:avLst/>
          </a:prstGeom>
        </p:spPr>
      </p:pic>
      <p:pic>
        <p:nvPicPr>
          <p:cNvPr id="75" name="Picture 74"/>
          <p:cNvPicPr>
            <a:picLocks noChangeAspect="1"/>
          </p:cNvPicPr>
          <p:nvPr/>
        </p:nvPicPr>
        <p:blipFill rotWithShape="1">
          <a:blip r:embed="rId4">
            <a:extLst>
              <a:ext uri="{28A0092B-C50C-407E-A947-70E740481C1C}">
                <a14:useLocalDpi xmlns:a14="http://schemas.microsoft.com/office/drawing/2010/main" val="0"/>
              </a:ext>
            </a:extLst>
          </a:blip>
          <a:srcRect l="67530" t="38134" r="23207" b="49336"/>
          <a:stretch/>
        </p:blipFill>
        <p:spPr>
          <a:xfrm>
            <a:off x="7696201" y="2793094"/>
            <a:ext cx="846667" cy="859317"/>
          </a:xfrm>
          <a:prstGeom prst="rect">
            <a:avLst/>
          </a:prstGeom>
        </p:spPr>
      </p:pic>
      <p:pic>
        <p:nvPicPr>
          <p:cNvPr id="76" name="Picture 75" descr="MICRO_ch04_tix.png"/>
          <p:cNvPicPr>
            <a:picLocks noChangeAspect="1"/>
          </p:cNvPicPr>
          <p:nvPr/>
        </p:nvPicPr>
        <p:blipFill rotWithShape="1">
          <a:blip r:embed="rId5">
            <a:extLst>
              <a:ext uri="{28A0092B-C50C-407E-A947-70E740481C1C}">
                <a14:useLocalDpi xmlns:a14="http://schemas.microsoft.com/office/drawing/2010/main" val="0"/>
              </a:ext>
            </a:extLst>
          </a:blip>
          <a:srcRect r="52996"/>
          <a:stretch/>
        </p:blipFill>
        <p:spPr>
          <a:xfrm>
            <a:off x="2999362" y="2548464"/>
            <a:ext cx="721295" cy="1011869"/>
          </a:xfrm>
          <a:prstGeom prst="rect">
            <a:avLst/>
          </a:prstGeom>
        </p:spPr>
      </p:pic>
      <p:pic>
        <p:nvPicPr>
          <p:cNvPr id="77" name="Picture 76" descr="MICRO_ch04_tix.png"/>
          <p:cNvPicPr>
            <a:picLocks noChangeAspect="1"/>
          </p:cNvPicPr>
          <p:nvPr/>
        </p:nvPicPr>
        <p:blipFill rotWithShape="1">
          <a:blip r:embed="rId5">
            <a:extLst>
              <a:ext uri="{28A0092B-C50C-407E-A947-70E740481C1C}">
                <a14:useLocalDpi xmlns:a14="http://schemas.microsoft.com/office/drawing/2010/main" val="0"/>
              </a:ext>
            </a:extLst>
          </a:blip>
          <a:srcRect l="56079"/>
          <a:stretch/>
        </p:blipFill>
        <p:spPr>
          <a:xfrm>
            <a:off x="9690872" y="2412992"/>
            <a:ext cx="673993" cy="1011869"/>
          </a:xfrm>
          <a:prstGeom prst="rect">
            <a:avLst/>
          </a:prstGeom>
        </p:spPr>
      </p:pic>
    </p:spTree>
    <p:extLst>
      <p:ext uri="{BB962C8B-B14F-4D97-AF65-F5344CB8AC3E}">
        <p14:creationId xmlns:p14="http://schemas.microsoft.com/office/powerpoint/2010/main" val="36677078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descr="TAB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8600" y="596321"/>
            <a:ext cx="6654800" cy="5789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Rectangle 2"/>
          <p:cNvSpPr/>
          <p:nvPr/>
        </p:nvSpPr>
        <p:spPr>
          <a:xfrm>
            <a:off x="2540000" y="1012378"/>
            <a:ext cx="6890450" cy="397322"/>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u="sng" dirty="0">
                <a:effectLst/>
                <a:latin typeface="Cambria"/>
                <a:ea typeface="ＭＳ 明朝"/>
                <a:cs typeface="Cambria"/>
              </a:rPr>
              <a:t>Talebin Fiyat Esnekliği ve Fiyat Arasındaki İlişki</a:t>
            </a:r>
          </a:p>
        </p:txBody>
      </p:sp>
      <p:sp>
        <p:nvSpPr>
          <p:cNvPr id="4" name="Rectangle 3"/>
          <p:cNvSpPr/>
          <p:nvPr/>
        </p:nvSpPr>
        <p:spPr>
          <a:xfrm>
            <a:off x="3042113" y="1553097"/>
            <a:ext cx="1032208" cy="27025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effectLst/>
                <a:latin typeface="Cambria"/>
                <a:ea typeface="ＭＳ 明朝"/>
                <a:cs typeface="Cambria"/>
              </a:rPr>
              <a:t>Esneklik</a:t>
            </a:r>
          </a:p>
        </p:txBody>
      </p:sp>
      <p:sp>
        <p:nvSpPr>
          <p:cNvPr id="5" name="Rectangle 4"/>
          <p:cNvSpPr/>
          <p:nvPr/>
        </p:nvSpPr>
        <p:spPr>
          <a:xfrm>
            <a:off x="2563318" y="1893994"/>
            <a:ext cx="1811832" cy="30647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400" b="1" dirty="0">
                <a:effectLst/>
                <a:latin typeface="Cambria"/>
                <a:ea typeface="ＭＳ 明朝"/>
                <a:cs typeface="Cambria"/>
              </a:rPr>
              <a:t>Tam İnelastik</a:t>
            </a:r>
          </a:p>
        </p:txBody>
      </p:sp>
      <p:sp>
        <p:nvSpPr>
          <p:cNvPr id="6" name="Rectangle 5"/>
          <p:cNvSpPr/>
          <p:nvPr/>
        </p:nvSpPr>
        <p:spPr>
          <a:xfrm>
            <a:off x="2718113" y="2870108"/>
            <a:ext cx="1507359" cy="30647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400" b="1" dirty="0">
                <a:effectLst/>
                <a:latin typeface="Cambria"/>
                <a:ea typeface="ＭＳ 明朝"/>
                <a:cs typeface="Cambria"/>
              </a:rPr>
              <a:t>İnelastik</a:t>
            </a:r>
          </a:p>
        </p:txBody>
      </p:sp>
      <p:sp>
        <p:nvSpPr>
          <p:cNvPr id="7" name="Rectangle 6"/>
          <p:cNvSpPr/>
          <p:nvPr/>
        </p:nvSpPr>
        <p:spPr>
          <a:xfrm>
            <a:off x="2783251" y="4140167"/>
            <a:ext cx="1507359" cy="30647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400" b="1" dirty="0">
                <a:effectLst/>
                <a:latin typeface="Cambria"/>
                <a:ea typeface="ＭＳ 明朝"/>
                <a:cs typeface="Cambria"/>
              </a:rPr>
              <a:t>Birim Elastik</a:t>
            </a:r>
          </a:p>
        </p:txBody>
      </p:sp>
      <p:sp>
        <p:nvSpPr>
          <p:cNvPr id="8" name="Rectangle 7"/>
          <p:cNvSpPr/>
          <p:nvPr/>
        </p:nvSpPr>
        <p:spPr>
          <a:xfrm>
            <a:off x="2714158" y="4605435"/>
            <a:ext cx="1507359" cy="30647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400" b="1" dirty="0">
                <a:effectLst/>
                <a:latin typeface="Cambria"/>
                <a:ea typeface="ＭＳ 明朝"/>
                <a:cs typeface="Cambria"/>
              </a:rPr>
              <a:t>Elastik</a:t>
            </a:r>
          </a:p>
        </p:txBody>
      </p:sp>
      <p:sp>
        <p:nvSpPr>
          <p:cNvPr id="9" name="Rectangle 8"/>
          <p:cNvSpPr/>
          <p:nvPr/>
        </p:nvSpPr>
        <p:spPr>
          <a:xfrm>
            <a:off x="2784135" y="5517173"/>
            <a:ext cx="1507359" cy="30647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400" b="1" dirty="0">
                <a:effectLst/>
                <a:latin typeface="Cambria"/>
                <a:ea typeface="ＭＳ 明朝"/>
                <a:cs typeface="Cambria"/>
              </a:rPr>
              <a:t>Tam Elastik</a:t>
            </a:r>
          </a:p>
        </p:txBody>
      </p:sp>
      <p:sp>
        <p:nvSpPr>
          <p:cNvPr id="10" name="Rectangle 9"/>
          <p:cNvSpPr/>
          <p:nvPr/>
        </p:nvSpPr>
        <p:spPr>
          <a:xfrm>
            <a:off x="6176323" y="1569177"/>
            <a:ext cx="1507359" cy="25327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600" b="1" dirty="0">
                <a:effectLst/>
                <a:latin typeface="Cambria"/>
                <a:ea typeface="ＭＳ 明朝"/>
                <a:cs typeface="Cambria"/>
              </a:rPr>
              <a:t>Yorumlama</a:t>
            </a:r>
          </a:p>
        </p:txBody>
      </p:sp>
      <p:sp>
        <p:nvSpPr>
          <p:cNvPr id="11" name="Rectangle 10"/>
          <p:cNvSpPr/>
          <p:nvPr/>
        </p:nvSpPr>
        <p:spPr>
          <a:xfrm>
            <a:off x="5986328" y="1920771"/>
            <a:ext cx="1900372" cy="30647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400" b="1" dirty="0">
                <a:effectLst/>
                <a:latin typeface="Cambria"/>
                <a:ea typeface="ＭＳ 明朝"/>
                <a:cs typeface="Cambria"/>
              </a:rPr>
              <a:t>Fiyat önemli değil</a:t>
            </a:r>
          </a:p>
        </p:txBody>
      </p:sp>
      <p:sp>
        <p:nvSpPr>
          <p:cNvPr id="12" name="Rectangle 11"/>
          <p:cNvSpPr/>
          <p:nvPr/>
        </p:nvSpPr>
        <p:spPr>
          <a:xfrm>
            <a:off x="6063913" y="2876550"/>
            <a:ext cx="1507359" cy="93997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400" b="1" dirty="0">
                <a:effectLst/>
                <a:latin typeface="Cambria"/>
                <a:ea typeface="ＭＳ 明朝"/>
                <a:cs typeface="Cambria"/>
              </a:rPr>
              <a:t>Fiyat, talep edilen miktardan daha az önemli</a:t>
            </a:r>
          </a:p>
        </p:txBody>
      </p:sp>
      <p:sp>
        <p:nvSpPr>
          <p:cNvPr id="13" name="Rectangle 12"/>
          <p:cNvSpPr/>
          <p:nvPr/>
        </p:nvSpPr>
        <p:spPr>
          <a:xfrm>
            <a:off x="5843349" y="4124797"/>
            <a:ext cx="1935401" cy="40910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400" b="1" dirty="0">
                <a:effectLst/>
                <a:latin typeface="Cambria"/>
                <a:ea typeface="ＭＳ 明朝"/>
                <a:cs typeface="Cambria"/>
              </a:rPr>
              <a:t>Fiyat ve miktar aynı derecede önemli</a:t>
            </a:r>
          </a:p>
        </p:txBody>
      </p:sp>
      <p:sp>
        <p:nvSpPr>
          <p:cNvPr id="14" name="Rectangle 13"/>
          <p:cNvSpPr/>
          <p:nvPr/>
        </p:nvSpPr>
        <p:spPr>
          <a:xfrm>
            <a:off x="6060816" y="5537201"/>
            <a:ext cx="1507359" cy="44421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400" b="1" dirty="0">
                <a:effectLst/>
                <a:latin typeface="Cambria"/>
                <a:ea typeface="ＭＳ 明朝"/>
                <a:cs typeface="Cambria"/>
              </a:rPr>
              <a:t>Fiyat her şey</a:t>
            </a:r>
          </a:p>
        </p:txBody>
      </p:sp>
      <p:sp>
        <p:nvSpPr>
          <p:cNvPr id="17" name="Rectangle 16"/>
          <p:cNvSpPr/>
          <p:nvPr/>
        </p:nvSpPr>
        <p:spPr>
          <a:xfrm>
            <a:off x="6054113" y="4624700"/>
            <a:ext cx="1507359" cy="842771"/>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400" b="1" dirty="0">
                <a:effectLst/>
                <a:latin typeface="Cambria"/>
                <a:ea typeface="ＭＳ 明朝"/>
                <a:cs typeface="Cambria"/>
              </a:rPr>
              <a:t>Fiyat, talep edilen miktardan daha çok önemli</a:t>
            </a:r>
          </a:p>
        </p:txBody>
      </p:sp>
      <p:sp>
        <p:nvSpPr>
          <p:cNvPr id="18" name="Rectangle 17"/>
          <p:cNvSpPr/>
          <p:nvPr/>
        </p:nvSpPr>
        <p:spPr>
          <a:xfrm>
            <a:off x="7737760" y="1365250"/>
            <a:ext cx="1507359" cy="4508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endParaRPr lang="tr-TR" sz="1400" b="1" dirty="0">
              <a:effectLst/>
              <a:latin typeface="Cambria"/>
              <a:ea typeface="ＭＳ 明朝"/>
              <a:cs typeface="Cambria"/>
            </a:endParaRPr>
          </a:p>
          <a:p>
            <a:pPr marL="0" marR="0" algn="ctr">
              <a:spcBef>
                <a:spcPts val="0"/>
              </a:spcBef>
              <a:spcAft>
                <a:spcPts val="0"/>
              </a:spcAft>
            </a:pPr>
            <a:r>
              <a:rPr lang="tr-TR" sz="1600" b="1" dirty="0">
                <a:effectLst/>
                <a:latin typeface="Cambria"/>
                <a:ea typeface="ＭＳ 明朝"/>
                <a:cs typeface="Cambria"/>
              </a:rPr>
              <a:t>Örnek</a:t>
            </a:r>
          </a:p>
        </p:txBody>
      </p:sp>
      <p:sp>
        <p:nvSpPr>
          <p:cNvPr id="19" name="Rectangle 18"/>
          <p:cNvSpPr/>
          <p:nvPr/>
        </p:nvSpPr>
        <p:spPr>
          <a:xfrm>
            <a:off x="7833560" y="1909698"/>
            <a:ext cx="1534019" cy="190299"/>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endParaRPr lang="tr-TR" sz="1400" b="1" dirty="0">
              <a:effectLst/>
              <a:latin typeface="Cambria"/>
              <a:ea typeface="ＭＳ 明朝"/>
              <a:cs typeface="Cambria"/>
            </a:endParaRPr>
          </a:p>
        </p:txBody>
      </p:sp>
      <p:sp>
        <p:nvSpPr>
          <p:cNvPr id="20" name="Rectangle 19"/>
          <p:cNvSpPr/>
          <p:nvPr/>
        </p:nvSpPr>
        <p:spPr>
          <a:xfrm>
            <a:off x="7885369" y="2879462"/>
            <a:ext cx="790645" cy="46544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endParaRPr lang="tr-TR" sz="1400" b="1" dirty="0">
              <a:effectLst/>
              <a:latin typeface="Cambria"/>
              <a:ea typeface="ＭＳ 明朝"/>
              <a:cs typeface="Cambria"/>
            </a:endParaRPr>
          </a:p>
        </p:txBody>
      </p:sp>
      <p:sp>
        <p:nvSpPr>
          <p:cNvPr id="21" name="Rectangle 20"/>
          <p:cNvSpPr/>
          <p:nvPr/>
        </p:nvSpPr>
        <p:spPr>
          <a:xfrm>
            <a:off x="7872795" y="4652514"/>
            <a:ext cx="652332" cy="32712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endParaRPr lang="tr-TR" sz="1400" b="1" dirty="0">
              <a:effectLst/>
              <a:latin typeface="Cambria"/>
              <a:ea typeface="ＭＳ 明朝"/>
              <a:cs typeface="Cambria"/>
            </a:endParaRPr>
          </a:p>
        </p:txBody>
      </p:sp>
      <p:sp>
        <p:nvSpPr>
          <p:cNvPr id="22" name="Rectangle 21"/>
          <p:cNvSpPr/>
          <p:nvPr/>
        </p:nvSpPr>
        <p:spPr>
          <a:xfrm>
            <a:off x="7721908" y="5503333"/>
            <a:ext cx="1534019" cy="25744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endParaRPr lang="tr-TR" sz="1400" b="1" dirty="0">
              <a:effectLst/>
              <a:latin typeface="Cambria"/>
              <a:ea typeface="ＭＳ 明朝"/>
              <a:cs typeface="Cambria"/>
            </a:endParaRPr>
          </a:p>
        </p:txBody>
      </p:sp>
      <p:sp>
        <p:nvSpPr>
          <p:cNvPr id="23" name="Rectangle 22"/>
          <p:cNvSpPr/>
          <p:nvPr/>
        </p:nvSpPr>
        <p:spPr>
          <a:xfrm>
            <a:off x="2906091" y="565693"/>
            <a:ext cx="1534019" cy="452869"/>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endParaRPr lang="tr-TR" sz="1400" b="1" dirty="0">
              <a:effectLst/>
              <a:latin typeface="Cambria"/>
              <a:ea typeface="ＭＳ 明朝"/>
              <a:cs typeface="Cambria"/>
            </a:endParaRPr>
          </a:p>
        </p:txBody>
      </p:sp>
      <p:sp>
        <p:nvSpPr>
          <p:cNvPr id="24" name="Rectangle 23"/>
          <p:cNvSpPr/>
          <p:nvPr/>
        </p:nvSpPr>
        <p:spPr>
          <a:xfrm>
            <a:off x="4255490" y="1540396"/>
            <a:ext cx="1840510" cy="29475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600" b="1" dirty="0">
                <a:effectLst/>
                <a:latin typeface="Cambria"/>
                <a:ea typeface="ＭＳ 明朝"/>
                <a:cs typeface="Cambria"/>
              </a:rPr>
              <a:t>Esneklik Katsayısı</a:t>
            </a:r>
          </a:p>
        </p:txBody>
      </p:sp>
      <p:sp>
        <p:nvSpPr>
          <p:cNvPr id="25" name="Rectangle 24"/>
          <p:cNvSpPr/>
          <p:nvPr/>
        </p:nvSpPr>
        <p:spPr>
          <a:xfrm>
            <a:off x="4682066" y="4135064"/>
            <a:ext cx="224367" cy="23373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tr-TR" sz="1400" b="1" dirty="0">
                <a:latin typeface="Cambria"/>
                <a:ea typeface="ＭＳ 明朝"/>
                <a:cs typeface="Cambria"/>
              </a:rPr>
              <a:t>E</a:t>
            </a:r>
            <a:r>
              <a:rPr lang="tr-TR" sz="1400" b="1" baseline="-25000" dirty="0">
                <a:latin typeface="Cambria"/>
                <a:ea typeface="ＭＳ 明朝"/>
                <a:cs typeface="Cambria"/>
              </a:rPr>
              <a:t>T</a:t>
            </a:r>
            <a:endParaRPr lang="tr-TR" sz="1400" b="1" dirty="0">
              <a:effectLst/>
              <a:latin typeface="Cambria"/>
              <a:ea typeface="ＭＳ 明朝"/>
              <a:cs typeface="Cambria"/>
            </a:endParaRPr>
          </a:p>
        </p:txBody>
      </p:sp>
      <p:sp>
        <p:nvSpPr>
          <p:cNvPr id="26" name="Rectangle 25"/>
          <p:cNvSpPr/>
          <p:nvPr/>
        </p:nvSpPr>
        <p:spPr>
          <a:xfrm>
            <a:off x="4927600" y="2860830"/>
            <a:ext cx="224367" cy="23373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400" b="1" dirty="0">
                <a:latin typeface="Cambria"/>
                <a:ea typeface="ＭＳ 明朝"/>
                <a:cs typeface="Cambria"/>
              </a:rPr>
              <a:t>E</a:t>
            </a:r>
            <a:r>
              <a:rPr lang="tr-TR" sz="1400" b="1" baseline="-25000" dirty="0">
                <a:latin typeface="Cambria"/>
                <a:ea typeface="ＭＳ 明朝"/>
                <a:cs typeface="Cambria"/>
              </a:rPr>
              <a:t>T</a:t>
            </a:r>
            <a:endParaRPr lang="tr-TR" sz="1400" b="1" dirty="0">
              <a:effectLst/>
              <a:latin typeface="Cambria"/>
              <a:ea typeface="ＭＳ 明朝"/>
              <a:cs typeface="Cambria"/>
            </a:endParaRPr>
          </a:p>
        </p:txBody>
      </p:sp>
      <p:sp>
        <p:nvSpPr>
          <p:cNvPr id="27" name="Rectangle 26"/>
          <p:cNvSpPr/>
          <p:nvPr/>
        </p:nvSpPr>
        <p:spPr>
          <a:xfrm>
            <a:off x="4682067" y="1870230"/>
            <a:ext cx="224367" cy="23373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tr-TR" sz="1400" b="1" dirty="0">
                <a:latin typeface="Cambria"/>
                <a:ea typeface="ＭＳ 明朝"/>
                <a:cs typeface="Cambria"/>
              </a:rPr>
              <a:t>E</a:t>
            </a:r>
            <a:r>
              <a:rPr lang="tr-TR" sz="1400" b="1" baseline="-25000" dirty="0">
                <a:latin typeface="Cambria"/>
                <a:ea typeface="ＭＳ 明朝"/>
                <a:cs typeface="Cambria"/>
              </a:rPr>
              <a:t>T</a:t>
            </a:r>
            <a:endParaRPr lang="tr-TR" sz="1400" b="1" dirty="0">
              <a:effectLst/>
              <a:latin typeface="Cambria"/>
              <a:ea typeface="ＭＳ 明朝"/>
              <a:cs typeface="Cambria"/>
            </a:endParaRPr>
          </a:p>
        </p:txBody>
      </p:sp>
      <p:sp>
        <p:nvSpPr>
          <p:cNvPr id="28" name="Rectangle 27"/>
          <p:cNvSpPr/>
          <p:nvPr/>
        </p:nvSpPr>
        <p:spPr>
          <a:xfrm>
            <a:off x="4944532" y="4617664"/>
            <a:ext cx="224367" cy="23373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tr-TR" sz="1400" b="1" dirty="0">
                <a:latin typeface="Cambria"/>
                <a:ea typeface="ＭＳ 明朝"/>
                <a:cs typeface="Cambria"/>
              </a:rPr>
              <a:t>E</a:t>
            </a:r>
            <a:r>
              <a:rPr lang="tr-TR" sz="1400" b="1" baseline="-25000" dirty="0">
                <a:latin typeface="Cambria"/>
                <a:ea typeface="ＭＳ 明朝"/>
                <a:cs typeface="Cambria"/>
              </a:rPr>
              <a:t>T</a:t>
            </a:r>
            <a:endParaRPr lang="tr-TR" sz="1400" b="1" dirty="0">
              <a:effectLst/>
              <a:latin typeface="Cambria"/>
              <a:ea typeface="ＭＳ 明朝"/>
              <a:cs typeface="Cambria"/>
            </a:endParaRPr>
          </a:p>
        </p:txBody>
      </p:sp>
      <p:sp>
        <p:nvSpPr>
          <p:cNvPr id="29" name="Rectangle 28"/>
          <p:cNvSpPr/>
          <p:nvPr/>
        </p:nvSpPr>
        <p:spPr>
          <a:xfrm>
            <a:off x="4622798" y="5527831"/>
            <a:ext cx="224367" cy="23373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tr-TR" sz="1400" b="1" dirty="0">
                <a:latin typeface="Cambria"/>
                <a:ea typeface="ＭＳ 明朝"/>
                <a:cs typeface="Cambria"/>
              </a:rPr>
              <a:t>E</a:t>
            </a:r>
            <a:r>
              <a:rPr lang="tr-TR" sz="1400" b="1" baseline="-25000" dirty="0">
                <a:latin typeface="Cambria"/>
                <a:ea typeface="ＭＳ 明朝"/>
                <a:cs typeface="Cambria"/>
              </a:rPr>
              <a:t>T</a:t>
            </a:r>
            <a:endParaRPr lang="tr-TR" sz="1400" b="1" dirty="0">
              <a:effectLst/>
              <a:latin typeface="Cambria"/>
              <a:ea typeface="ＭＳ 明朝"/>
              <a:cs typeface="Cambria"/>
            </a:endParaRPr>
          </a:p>
        </p:txBody>
      </p:sp>
    </p:spTree>
    <p:extLst>
      <p:ext uri="{BB962C8B-B14F-4D97-AF65-F5344CB8AC3E}">
        <p14:creationId xmlns:p14="http://schemas.microsoft.com/office/powerpoint/2010/main" val="2233898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a:xfrm>
            <a:off x="1668463" y="0"/>
            <a:ext cx="10779125" cy="1527175"/>
          </a:xfrm>
        </p:spPr>
        <p:txBody>
          <a:bodyPr/>
          <a:lstStyle/>
          <a:p>
            <a:r>
              <a:rPr lang="tr-TR" altLang="en-US" noProof="0" dirty="0">
                <a:latin typeface="Cambria"/>
              </a:rPr>
              <a:t>Belirleyiciler: Talebin Fiyat Esnekliği</a:t>
            </a:r>
          </a:p>
        </p:txBody>
      </p:sp>
      <p:sp>
        <p:nvSpPr>
          <p:cNvPr id="29699" name="Content Placeholder 2"/>
          <p:cNvSpPr>
            <a:spLocks noGrp="1"/>
          </p:cNvSpPr>
          <p:nvPr>
            <p:ph idx="1"/>
          </p:nvPr>
        </p:nvSpPr>
        <p:spPr>
          <a:xfrm>
            <a:off x="1668463" y="1625600"/>
            <a:ext cx="6807200" cy="4895850"/>
          </a:xfrm>
        </p:spPr>
        <p:txBody>
          <a:bodyPr/>
          <a:lstStyle/>
          <a:p>
            <a:pPr marL="742950" indent="-742950" eaLnBrk="1" hangingPunct="1">
              <a:buFont typeface="Calibri" panose="020F0502020204030204" pitchFamily="34" charset="0"/>
              <a:buAutoNum type="arabicPeriod"/>
            </a:pPr>
            <a:r>
              <a:rPr lang="tr-TR" altLang="en-US" noProof="0" dirty="0"/>
              <a:t>İkame malların varlığı</a:t>
            </a:r>
          </a:p>
          <a:p>
            <a:pPr lvl="1" eaLnBrk="1" hangingPunct="1"/>
            <a:r>
              <a:rPr lang="tr-TR" altLang="en-US" noProof="0" dirty="0"/>
              <a:t>Fazlaca iyi ikameye sahip mallar</a:t>
            </a:r>
          </a:p>
          <a:p>
            <a:pPr lvl="2" eaLnBrk="1" hangingPunct="1"/>
            <a:r>
              <a:rPr lang="tr-TR" altLang="en-US" noProof="0" dirty="0">
                <a:latin typeface="Cambria"/>
                <a:ea typeface="Cambria"/>
                <a:cs typeface="Cambria"/>
              </a:rPr>
              <a:t>Konserve sebze, mısır gevreği, bir çok markanın sattığı aynı tarzdaki ürünler</a:t>
            </a:r>
          </a:p>
          <a:p>
            <a:pPr lvl="2" eaLnBrk="1" hangingPunct="1"/>
            <a:r>
              <a:rPr lang="tr-TR" altLang="en-US" noProof="0" dirty="0">
                <a:latin typeface="Cambria"/>
                <a:ea typeface="Cambria"/>
                <a:cs typeface="Cambria"/>
              </a:rPr>
              <a:t>Daha elastik</a:t>
            </a:r>
          </a:p>
          <a:p>
            <a:pPr lvl="1" eaLnBrk="1" hangingPunct="1"/>
            <a:r>
              <a:rPr lang="tr-TR" altLang="en-US" noProof="0" dirty="0"/>
              <a:t>İyi ikameye sahip olmayan ürünler</a:t>
            </a:r>
          </a:p>
          <a:p>
            <a:pPr lvl="2" eaLnBrk="1" hangingPunct="1"/>
            <a:r>
              <a:rPr lang="tr-TR" altLang="en-US" noProof="0" dirty="0" err="1">
                <a:latin typeface="Cambria"/>
                <a:ea typeface="Cambria"/>
                <a:cs typeface="Cambria"/>
              </a:rPr>
              <a:t>Broadway</a:t>
            </a:r>
            <a:r>
              <a:rPr lang="tr-TR" altLang="en-US" noProof="0" dirty="0">
                <a:latin typeface="Cambria"/>
                <a:ea typeface="Cambria"/>
                <a:cs typeface="Cambria"/>
              </a:rPr>
              <a:t> tiyatrosu, az bulunan metal paralar, içme suyu, elektrik, Galatasaray maçı biletleri!</a:t>
            </a:r>
          </a:p>
          <a:p>
            <a:pPr lvl="2" eaLnBrk="1" hangingPunct="1"/>
            <a:r>
              <a:rPr lang="tr-TR" altLang="en-US" noProof="0" dirty="0">
                <a:latin typeface="Cambria"/>
                <a:ea typeface="Cambria"/>
                <a:cs typeface="Cambria"/>
              </a:rPr>
              <a:t>Daha inelastik</a:t>
            </a:r>
          </a:p>
        </p:txBody>
      </p:sp>
      <p:pic>
        <p:nvPicPr>
          <p:cNvPr id="29700" name="Picture 5" descr="I:\DirkTextbookN\Jpegs(All)\VOLUME_1_MICRO_Class-test\10_PRINECO_CH0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7115" y="4267200"/>
            <a:ext cx="1282700" cy="259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701" name="Picture 6" descr="I:\DirkTextbookN\Jpegs(All)\VOLUME_1_MICRO_Class-test\013_PRINECO_CH1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4243" y="1654175"/>
            <a:ext cx="1936751" cy="2692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93517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9699">
                                            <p:txEl>
                                              <p:pRg st="2" end="2"/>
                                            </p:txEl>
                                          </p:spTgt>
                                        </p:tgtEl>
                                        <p:attrNameLst>
                                          <p:attrName>style.visibility</p:attrName>
                                        </p:attrNameLst>
                                      </p:cBhvr>
                                      <p:to>
                                        <p:strVal val="visible"/>
                                      </p:to>
                                    </p:set>
                                    <p:animEffect transition="in" filter="barn(inVertical)">
                                      <p:cBhvr>
                                        <p:cTn id="7" dur="500"/>
                                        <p:tgtEl>
                                          <p:spTgt spid="2969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9699">
                                            <p:txEl>
                                              <p:pRg st="3" end="3"/>
                                            </p:txEl>
                                          </p:spTgt>
                                        </p:tgtEl>
                                        <p:attrNameLst>
                                          <p:attrName>style.visibility</p:attrName>
                                        </p:attrNameLst>
                                      </p:cBhvr>
                                      <p:to>
                                        <p:strVal val="visible"/>
                                      </p:to>
                                    </p:set>
                                    <p:animEffect transition="in" filter="barn(inVertical)">
                                      <p:cBhvr>
                                        <p:cTn id="12" dur="500"/>
                                        <p:tgtEl>
                                          <p:spTgt spid="29699">
                                            <p:txEl>
                                              <p:pRg st="3" end="3"/>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29701"/>
                                        </p:tgtEl>
                                        <p:attrNameLst>
                                          <p:attrName>style.visibility</p:attrName>
                                        </p:attrNameLst>
                                      </p:cBhvr>
                                      <p:to>
                                        <p:strVal val="visible"/>
                                      </p:to>
                                    </p:set>
                                    <p:animEffect transition="in" filter="barn(inVertical)">
                                      <p:cBhvr>
                                        <p:cTn id="15" dur="500"/>
                                        <p:tgtEl>
                                          <p:spTgt spid="2970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6" presetClass="entr" presetSubtype="21" fill="hold" nodeType="clickEffect">
                                  <p:stCondLst>
                                    <p:cond delay="0"/>
                                  </p:stCondLst>
                                  <p:childTnLst>
                                    <p:set>
                                      <p:cBhvr>
                                        <p:cTn id="19" dur="1" fill="hold">
                                          <p:stCondLst>
                                            <p:cond delay="0"/>
                                          </p:stCondLst>
                                        </p:cTn>
                                        <p:tgtEl>
                                          <p:spTgt spid="29699">
                                            <p:txEl>
                                              <p:pRg st="5" end="5"/>
                                            </p:txEl>
                                          </p:spTgt>
                                        </p:tgtEl>
                                        <p:attrNameLst>
                                          <p:attrName>style.visibility</p:attrName>
                                        </p:attrNameLst>
                                      </p:cBhvr>
                                      <p:to>
                                        <p:strVal val="visible"/>
                                      </p:to>
                                    </p:set>
                                    <p:animEffect transition="in" filter="barn(inVertical)">
                                      <p:cBhvr>
                                        <p:cTn id="20" dur="500"/>
                                        <p:tgtEl>
                                          <p:spTgt spid="29699">
                                            <p:txEl>
                                              <p:pRg st="5" end="5"/>
                                            </p:txEl>
                                          </p:spTgt>
                                        </p:tgtEl>
                                      </p:cBhvr>
                                    </p:animEffect>
                                  </p:childTnLst>
                                </p:cTn>
                              </p:par>
                              <p:par>
                                <p:cTn id="21" presetID="16" presetClass="entr" presetSubtype="21" fill="hold" nodeType="withEffect">
                                  <p:stCondLst>
                                    <p:cond delay="0"/>
                                  </p:stCondLst>
                                  <p:childTnLst>
                                    <p:set>
                                      <p:cBhvr>
                                        <p:cTn id="22" dur="1" fill="hold">
                                          <p:stCondLst>
                                            <p:cond delay="0"/>
                                          </p:stCondLst>
                                        </p:cTn>
                                        <p:tgtEl>
                                          <p:spTgt spid="29699">
                                            <p:txEl>
                                              <p:pRg st="6" end="6"/>
                                            </p:txEl>
                                          </p:spTgt>
                                        </p:tgtEl>
                                        <p:attrNameLst>
                                          <p:attrName>style.visibility</p:attrName>
                                        </p:attrNameLst>
                                      </p:cBhvr>
                                      <p:to>
                                        <p:strVal val="visible"/>
                                      </p:to>
                                    </p:set>
                                    <p:animEffect transition="in" filter="barn(inVertical)">
                                      <p:cBhvr>
                                        <p:cTn id="23" dur="500"/>
                                        <p:tgtEl>
                                          <p:spTgt spid="29699">
                                            <p:txEl>
                                              <p:pRg st="6" end="6"/>
                                            </p:txEl>
                                          </p:spTgt>
                                        </p:tgtEl>
                                      </p:cBhvr>
                                    </p:animEffect>
                                  </p:childTnLst>
                                </p:cTn>
                              </p:par>
                              <p:par>
                                <p:cTn id="24" presetID="16" presetClass="entr" presetSubtype="21" fill="hold" nodeType="withEffect">
                                  <p:stCondLst>
                                    <p:cond delay="0"/>
                                  </p:stCondLst>
                                  <p:childTnLst>
                                    <p:set>
                                      <p:cBhvr>
                                        <p:cTn id="25" dur="1" fill="hold">
                                          <p:stCondLst>
                                            <p:cond delay="0"/>
                                          </p:stCondLst>
                                        </p:cTn>
                                        <p:tgtEl>
                                          <p:spTgt spid="29700"/>
                                        </p:tgtEl>
                                        <p:attrNameLst>
                                          <p:attrName>style.visibility</p:attrName>
                                        </p:attrNameLst>
                                      </p:cBhvr>
                                      <p:to>
                                        <p:strVal val="visible"/>
                                      </p:to>
                                    </p:set>
                                    <p:animEffect transition="in" filter="barn(inVertical)">
                                      <p:cBhvr>
                                        <p:cTn id="26" dur="500"/>
                                        <p:tgtEl>
                                          <p:spTgt spid="297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1633538" y="0"/>
            <a:ext cx="10130570" cy="1527175"/>
          </a:xfrm>
        </p:spPr>
        <p:txBody>
          <a:bodyPr/>
          <a:lstStyle/>
          <a:p>
            <a:r>
              <a:rPr lang="tr-TR" altLang="en-US" dirty="0">
                <a:latin typeface="Cambria"/>
              </a:rPr>
              <a:t>Belirleyiciler: Talebin Fiyat Esnekliği</a:t>
            </a:r>
            <a:endParaRPr lang="tr-TR" b="0" dirty="0">
              <a:cs typeface="Arial" pitchFamily="-107" charset="0"/>
            </a:endParaRPr>
          </a:p>
        </p:txBody>
      </p:sp>
      <p:sp>
        <p:nvSpPr>
          <p:cNvPr id="27650" name="Content Placeholder 2"/>
          <p:cNvSpPr>
            <a:spLocks noGrp="1"/>
          </p:cNvSpPr>
          <p:nvPr>
            <p:ph idx="1"/>
          </p:nvPr>
        </p:nvSpPr>
        <p:spPr>
          <a:xfrm>
            <a:off x="1633538" y="1712914"/>
            <a:ext cx="8845550" cy="1240665"/>
          </a:xfrm>
        </p:spPr>
        <p:txBody>
          <a:bodyPr/>
          <a:lstStyle/>
          <a:p>
            <a:pPr marL="742950" indent="-742950" eaLnBrk="1" hangingPunct="1">
              <a:buFont typeface="+mj-lt"/>
              <a:buAutoNum type="arabicPeriod" startAt="2"/>
              <a:tabLst>
                <a:tab pos="409575" algn="l"/>
              </a:tabLst>
            </a:pPr>
            <a:r>
              <a:rPr lang="tr-TR" dirty="0">
                <a:latin typeface="Cambria" panose="02040503050406030204" pitchFamily="18" charset="0"/>
                <a:cs typeface="Arial" pitchFamily="-107" charset="0"/>
              </a:rPr>
              <a:t>Gerekli Mal vs. Lüks Mal</a:t>
            </a:r>
          </a:p>
          <a:p>
            <a:pPr marL="915988" lvl="1" indent="-515938" eaLnBrk="1" hangingPunct="1">
              <a:tabLst>
                <a:tab pos="409575" algn="l"/>
              </a:tabLst>
            </a:pPr>
            <a:r>
              <a:rPr lang="tr-TR" sz="2800" dirty="0">
                <a:latin typeface="Cambria" panose="02040503050406030204" pitchFamily="18" charset="0"/>
                <a:cs typeface="Arial" pitchFamily="-107" charset="0"/>
              </a:rPr>
              <a:t>Tüketicinin karşılaştığı opsiyonları etkiler.</a:t>
            </a:r>
          </a:p>
          <a:p>
            <a:pPr marL="915988" lvl="1" indent="-515938" eaLnBrk="1" hangingPunct="1">
              <a:tabLst>
                <a:tab pos="409575" algn="l"/>
              </a:tabLst>
            </a:pPr>
            <a:r>
              <a:rPr lang="tr-TR" sz="2800" dirty="0">
                <a:latin typeface="Cambria" panose="02040503050406030204" pitchFamily="18" charset="0"/>
                <a:cs typeface="Arial" pitchFamily="-107" charset="0"/>
              </a:rPr>
              <a:t>Lüks </a:t>
            </a:r>
            <a:r>
              <a:rPr lang="tr-TR" sz="2800" dirty="0">
                <a:latin typeface="Cambria" panose="02040503050406030204" pitchFamily="18" charset="0"/>
                <a:cs typeface="Arial" pitchFamily="-107" charset="0"/>
                <a:sym typeface="Wingdings" pitchFamily="2" charset="2"/>
              </a:rPr>
              <a:t> Elastik</a:t>
            </a:r>
          </a:p>
          <a:p>
            <a:pPr marL="915988" lvl="1" indent="-515938" eaLnBrk="1" hangingPunct="1">
              <a:tabLst>
                <a:tab pos="409575" algn="l"/>
              </a:tabLst>
            </a:pPr>
            <a:r>
              <a:rPr lang="tr-TR" sz="2800" dirty="0">
                <a:latin typeface="Cambria" panose="02040503050406030204" pitchFamily="18" charset="0"/>
                <a:cs typeface="Arial" pitchFamily="-107" charset="0"/>
                <a:sym typeface="Wingdings" pitchFamily="2" charset="2"/>
              </a:rPr>
              <a:t>Gerekli  İnelastik</a:t>
            </a:r>
            <a:endParaRPr lang="tr-TR" sz="2800" dirty="0">
              <a:latin typeface="Cambria" panose="02040503050406030204" pitchFamily="18" charset="0"/>
              <a:cs typeface="Arial" pitchFamily="-107" charset="0"/>
            </a:endParaRPr>
          </a:p>
          <a:p>
            <a:pPr marL="915988" lvl="1" indent="-515938" eaLnBrk="1" hangingPunct="1">
              <a:tabLst>
                <a:tab pos="409575" algn="l"/>
              </a:tabLst>
            </a:pPr>
            <a:endParaRPr lang="tr-TR" sz="2800" dirty="0">
              <a:latin typeface="Cambria" panose="02040503050406030204" pitchFamily="18" charset="0"/>
              <a:cs typeface="Arial" pitchFamily="-107" charset="0"/>
            </a:endParaRPr>
          </a:p>
        </p:txBody>
      </p:sp>
      <p:pic>
        <p:nvPicPr>
          <p:cNvPr id="6" name="Picture 5" descr="An open prescription bottle on its side with 5 Zocor pills spilled in front of it."/>
          <p:cNvPicPr>
            <a:picLocks noChangeAspect="1"/>
          </p:cNvPicPr>
          <p:nvPr/>
        </p:nvPicPr>
        <p:blipFill>
          <a:blip r:embed="rId3"/>
          <a:srcRect b="2710"/>
          <a:stretch>
            <a:fillRect/>
          </a:stretch>
        </p:blipFill>
        <p:spPr>
          <a:xfrm>
            <a:off x="3845503" y="4065527"/>
            <a:ext cx="2049473" cy="2725597"/>
          </a:xfrm>
          <a:prstGeom prst="rect">
            <a:avLst/>
          </a:prstGeom>
        </p:spPr>
      </p:pic>
      <p:pic>
        <p:nvPicPr>
          <p:cNvPr id="7" name="Picture 6" descr="A diamond ring."/>
          <p:cNvPicPr>
            <a:picLocks noChangeAspect="1"/>
          </p:cNvPicPr>
          <p:nvPr/>
        </p:nvPicPr>
        <p:blipFill>
          <a:blip r:embed="rId4"/>
          <a:stretch>
            <a:fillRect/>
          </a:stretch>
        </p:blipFill>
        <p:spPr>
          <a:xfrm>
            <a:off x="6047563" y="4065526"/>
            <a:ext cx="2519392" cy="2724912"/>
          </a:xfrm>
          <a:prstGeom prst="rect">
            <a:avLst/>
          </a:prstGeom>
        </p:spPr>
      </p:pic>
    </p:spTree>
    <p:extLst>
      <p:ext uri="{BB962C8B-B14F-4D97-AF65-F5344CB8AC3E}">
        <p14:creationId xmlns:p14="http://schemas.microsoft.com/office/powerpoint/2010/main" val="19794487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1633538" y="-30740"/>
            <a:ext cx="9989893" cy="1527175"/>
          </a:xfrm>
        </p:spPr>
        <p:txBody>
          <a:bodyPr/>
          <a:lstStyle/>
          <a:p>
            <a:r>
              <a:rPr lang="tr-TR" altLang="en-US" dirty="0">
                <a:latin typeface="Cambria"/>
              </a:rPr>
              <a:t>Belirleyiciler: Talebin Fiyat Esnekliği</a:t>
            </a:r>
            <a:endParaRPr lang="tr-TR" b="0" dirty="0">
              <a:cs typeface="Arial" pitchFamily="-107" charset="0"/>
            </a:endParaRPr>
          </a:p>
        </p:txBody>
      </p:sp>
      <p:sp>
        <p:nvSpPr>
          <p:cNvPr id="27650" name="Content Placeholder 2"/>
          <p:cNvSpPr>
            <a:spLocks noGrp="1"/>
          </p:cNvSpPr>
          <p:nvPr>
            <p:ph idx="1"/>
          </p:nvPr>
        </p:nvSpPr>
        <p:spPr>
          <a:xfrm>
            <a:off x="1633538" y="1712914"/>
            <a:ext cx="8845550" cy="2208455"/>
          </a:xfrm>
        </p:spPr>
        <p:txBody>
          <a:bodyPr/>
          <a:lstStyle/>
          <a:p>
            <a:pPr marL="742950" indent="-742950" eaLnBrk="1" hangingPunct="1">
              <a:buFont typeface="+mj-lt"/>
              <a:buAutoNum type="arabicPeriod" startAt="3"/>
              <a:tabLst>
                <a:tab pos="409575" algn="l"/>
              </a:tabLst>
            </a:pPr>
            <a:r>
              <a:rPr lang="tr-TR" dirty="0">
                <a:latin typeface="Cambria" panose="02040503050406030204" pitchFamily="18" charset="0"/>
                <a:cs typeface="Arial" pitchFamily="-107" charset="0"/>
              </a:rPr>
              <a:t>Piyasa geniş mi yoksa dar mı tanımlanmış?</a:t>
            </a:r>
          </a:p>
          <a:p>
            <a:pPr marL="915988" lvl="1" indent="-515938" eaLnBrk="1" hangingPunct="1">
              <a:tabLst>
                <a:tab pos="409575" algn="l"/>
              </a:tabLst>
            </a:pPr>
            <a:r>
              <a:rPr lang="tr-TR" sz="2800" dirty="0">
                <a:latin typeface="Cambria" panose="02040503050406030204" pitchFamily="18" charset="0"/>
                <a:cs typeface="Arial" pitchFamily="-107" charset="0"/>
              </a:rPr>
              <a:t>Tüketicinin karşılaştığı opsiyonları etkiler.</a:t>
            </a:r>
          </a:p>
          <a:p>
            <a:pPr marL="915988" lvl="1" indent="-515938" eaLnBrk="1" hangingPunct="1">
              <a:tabLst>
                <a:tab pos="409575" algn="l"/>
              </a:tabLst>
            </a:pPr>
            <a:r>
              <a:rPr lang="tr-TR" sz="2800" dirty="0">
                <a:latin typeface="Cambria" panose="02040503050406030204" pitchFamily="18" charset="0"/>
                <a:cs typeface="Arial" pitchFamily="-107" charset="0"/>
                <a:sym typeface="Wingdings" pitchFamily="2" charset="2"/>
              </a:rPr>
              <a:t>Dar tanımlanmış  Elastik</a:t>
            </a:r>
          </a:p>
          <a:p>
            <a:pPr marL="915988" lvl="1" indent="-515938" eaLnBrk="1" hangingPunct="1">
              <a:tabLst>
                <a:tab pos="409575" algn="l"/>
              </a:tabLst>
            </a:pPr>
            <a:r>
              <a:rPr lang="tr-TR" sz="2800" dirty="0">
                <a:latin typeface="Cambria" panose="02040503050406030204" pitchFamily="18" charset="0"/>
                <a:cs typeface="Arial" pitchFamily="-107" charset="0"/>
                <a:sym typeface="Wingdings" pitchFamily="2" charset="2"/>
              </a:rPr>
              <a:t>Geniş tanımlanmış  İnelastik</a:t>
            </a:r>
            <a:endParaRPr lang="tr-TR" sz="2800" dirty="0">
              <a:latin typeface="Cambria" panose="02040503050406030204" pitchFamily="18" charset="0"/>
              <a:cs typeface="Arial" pitchFamily="-107" charset="0"/>
            </a:endParaRPr>
          </a:p>
          <a:p>
            <a:pPr marL="915988" lvl="1" indent="-515938" eaLnBrk="1" hangingPunct="1">
              <a:tabLst>
                <a:tab pos="409575" algn="l"/>
              </a:tabLst>
            </a:pPr>
            <a:endParaRPr lang="tr-TR" sz="2800" dirty="0">
              <a:latin typeface="Cambria" panose="02040503050406030204" pitchFamily="18" charset="0"/>
              <a:cs typeface="Arial" pitchFamily="-107" charset="0"/>
            </a:endParaRPr>
          </a:p>
        </p:txBody>
      </p:sp>
      <p:pic>
        <p:nvPicPr>
          <p:cNvPr id="8" name="Picture 7" descr="A flat screen TV showing an image of a flower field.">
            <a:extLst>
              <a:ext uri="{FF2B5EF4-FFF2-40B4-BE49-F238E27FC236}">
                <a16:creationId xmlns:a16="http://schemas.microsoft.com/office/drawing/2014/main" id="{09267A0B-7255-764F-93A8-1D99F2887DCE}"/>
              </a:ext>
            </a:extLst>
          </p:cNvPr>
          <p:cNvPicPr>
            <a:picLocks noChangeAspect="1"/>
          </p:cNvPicPr>
          <p:nvPr/>
        </p:nvPicPr>
        <p:blipFill>
          <a:blip r:embed="rId3"/>
          <a:srcRect b="3442"/>
          <a:stretch>
            <a:fillRect/>
          </a:stretch>
        </p:blipFill>
        <p:spPr>
          <a:xfrm>
            <a:off x="3171825" y="4732215"/>
            <a:ext cx="2978921" cy="2042225"/>
          </a:xfrm>
          <a:prstGeom prst="rect">
            <a:avLst/>
          </a:prstGeom>
        </p:spPr>
      </p:pic>
    </p:spTree>
    <p:extLst>
      <p:ext uri="{BB962C8B-B14F-4D97-AF65-F5344CB8AC3E}">
        <p14:creationId xmlns:p14="http://schemas.microsoft.com/office/powerpoint/2010/main" val="1502586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1981200" y="47"/>
            <a:ext cx="8229600" cy="1527175"/>
          </a:xfrm>
        </p:spPr>
        <p:txBody>
          <a:bodyPr/>
          <a:lstStyle/>
          <a:p>
            <a:r>
              <a:rPr lang="tr-TR" altLang="en-US" dirty="0">
                <a:latin typeface="Cambria"/>
              </a:rPr>
              <a:t>Hafta #4 Konu Başlıkları</a:t>
            </a:r>
            <a:endParaRPr lang="tr-TR" altLang="en-US" noProof="0" dirty="0">
              <a:latin typeface="Cambria"/>
            </a:endParaRPr>
          </a:p>
        </p:txBody>
      </p:sp>
      <p:sp>
        <p:nvSpPr>
          <p:cNvPr id="12290" name="Content Placeholder 2"/>
          <p:cNvSpPr>
            <a:spLocks noGrp="1"/>
          </p:cNvSpPr>
          <p:nvPr>
            <p:ph idx="1"/>
          </p:nvPr>
        </p:nvSpPr>
        <p:spPr>
          <a:xfrm>
            <a:off x="1780674" y="1565861"/>
            <a:ext cx="8229600" cy="4096216"/>
          </a:xfrm>
        </p:spPr>
        <p:txBody>
          <a:bodyPr/>
          <a:lstStyle/>
          <a:p>
            <a:pPr marL="514350" indent="-514350" eaLnBrk="1" hangingPunct="1">
              <a:buFont typeface="+mj-lt"/>
              <a:buAutoNum type="arabicPeriod"/>
            </a:pPr>
            <a:r>
              <a:rPr lang="tr-TR" sz="2800" noProof="0" dirty="0">
                <a:ea typeface="MS PGothic" charset="0"/>
              </a:rPr>
              <a:t>Esneklik</a:t>
            </a:r>
            <a:endParaRPr lang="tr-TR" sz="2800" cap="none" noProof="0" dirty="0">
              <a:ea typeface="MS PGothic" charset="0"/>
            </a:endParaRPr>
          </a:p>
          <a:p>
            <a:pPr marL="514350" indent="-514350" eaLnBrk="1" hangingPunct="1">
              <a:buFont typeface="+mj-lt"/>
              <a:buAutoNum type="arabicPeriod"/>
            </a:pPr>
            <a:r>
              <a:rPr lang="tr-TR" sz="2800" noProof="0" dirty="0">
                <a:ea typeface="MS PGothic" charset="0"/>
              </a:rPr>
              <a:t>Talebin Fiyat Esnekliği*</a:t>
            </a:r>
          </a:p>
          <a:p>
            <a:pPr marL="514350" indent="-514350" eaLnBrk="1" hangingPunct="1">
              <a:buFont typeface="+mj-lt"/>
              <a:buAutoNum type="arabicPeriod"/>
            </a:pPr>
            <a:r>
              <a:rPr lang="tr-TR" sz="2800" cap="none" noProof="0" dirty="0">
                <a:ea typeface="MS PGothic" charset="0"/>
              </a:rPr>
              <a:t>Esneklik Formülü*</a:t>
            </a:r>
          </a:p>
          <a:p>
            <a:pPr marL="514350" indent="-514350" eaLnBrk="1" hangingPunct="1">
              <a:buFont typeface="+mj-lt"/>
              <a:buAutoNum type="arabicPeriod"/>
            </a:pPr>
            <a:r>
              <a:rPr lang="tr-TR" sz="2800" noProof="0" dirty="0">
                <a:ea typeface="MS PGothic" charset="0"/>
              </a:rPr>
              <a:t>Gelir Esnekliği*</a:t>
            </a:r>
          </a:p>
          <a:p>
            <a:pPr marL="514350" indent="-514350" eaLnBrk="1" hangingPunct="1">
              <a:buFont typeface="+mj-lt"/>
              <a:buAutoNum type="arabicPeriod"/>
            </a:pPr>
            <a:r>
              <a:rPr lang="tr-TR" sz="2800" cap="none" noProof="0" dirty="0">
                <a:ea typeface="MS PGothic" charset="0"/>
              </a:rPr>
              <a:t>Çapraz Fiyat Esnekliği</a:t>
            </a:r>
          </a:p>
          <a:p>
            <a:pPr marL="514350" indent="-514350" eaLnBrk="1" hangingPunct="1">
              <a:buFont typeface="+mj-lt"/>
              <a:buAutoNum type="arabicPeriod"/>
            </a:pPr>
            <a:r>
              <a:rPr lang="tr-TR" sz="2800" noProof="0" dirty="0">
                <a:ea typeface="MS PGothic" charset="0"/>
              </a:rPr>
              <a:t>Arzın Fiyat Esnekliği</a:t>
            </a:r>
          </a:p>
          <a:p>
            <a:pPr marL="514350" indent="-514350" eaLnBrk="1" hangingPunct="1">
              <a:buFont typeface="+mj-lt"/>
              <a:buAutoNum type="arabicPeriod"/>
            </a:pPr>
            <a:r>
              <a:rPr lang="tr-TR" sz="2800" noProof="0" dirty="0">
                <a:ea typeface="MS PGothic" charset="0"/>
              </a:rPr>
              <a:t>Örnek Çalışma</a:t>
            </a:r>
            <a:endParaRPr lang="tr-TR" sz="2800" cap="none" noProof="0" dirty="0">
              <a:ea typeface="MS PGothic" charset="0"/>
            </a:endParaRPr>
          </a:p>
          <a:p>
            <a:pPr marL="0" indent="0" eaLnBrk="1" hangingPunct="1">
              <a:buNone/>
            </a:pPr>
            <a:r>
              <a:rPr lang="tr-TR" altLang="en-US" sz="1800" noProof="0" dirty="0">
                <a:ea typeface="MS PGothic" charset="0"/>
              </a:rPr>
              <a:t>"*" En önemli konu başlıklarını belirtir. </a:t>
            </a:r>
          </a:p>
          <a:p>
            <a:pPr marL="0" indent="0" eaLnBrk="1" hangingPunct="1">
              <a:buNone/>
            </a:pPr>
            <a:r>
              <a:rPr lang="tr-TR" altLang="en-US" sz="1800" noProof="0" dirty="0" err="1">
                <a:ea typeface="MS PGothic" charset="0"/>
              </a:rPr>
              <a:t>Mateer</a:t>
            </a:r>
            <a:r>
              <a:rPr lang="tr-TR" altLang="en-US" sz="1800" noProof="0" dirty="0">
                <a:ea typeface="MS PGothic" charset="0"/>
              </a:rPr>
              <a:t> ve </a:t>
            </a:r>
            <a:r>
              <a:rPr lang="tr-TR" altLang="en-US" sz="1800" noProof="0" dirty="0" err="1">
                <a:ea typeface="MS PGothic" charset="0"/>
              </a:rPr>
              <a:t>Coppock</a:t>
            </a:r>
            <a:r>
              <a:rPr lang="tr-TR" altLang="en-US" sz="1800" noProof="0" dirty="0">
                <a:ea typeface="MS PGothic" charset="0"/>
              </a:rPr>
              <a:t>: Bölüm #4</a:t>
            </a:r>
          </a:p>
          <a:p>
            <a:pPr marL="0" indent="0" eaLnBrk="1" hangingPunct="1">
              <a:buNone/>
            </a:pPr>
            <a:endParaRPr lang="tr-TR" altLang="en-US" sz="1800" noProof="0" dirty="0">
              <a:ea typeface="MS PGothic" charset="0"/>
            </a:endParaRPr>
          </a:p>
        </p:txBody>
      </p:sp>
      <p:sp>
        <p:nvSpPr>
          <p:cNvPr id="6" name="TextBox 5">
            <a:extLst>
              <a:ext uri="{FF2B5EF4-FFF2-40B4-BE49-F238E27FC236}">
                <a16:creationId xmlns:a16="http://schemas.microsoft.com/office/drawing/2014/main" id="{C38812D0-8A2B-BC43-985C-20BFAF0CA1FC}"/>
              </a:ext>
            </a:extLst>
          </p:cNvPr>
          <p:cNvSpPr txBox="1"/>
          <p:nvPr/>
        </p:nvSpPr>
        <p:spPr>
          <a:xfrm>
            <a:off x="266700" y="5791200"/>
            <a:ext cx="11696700" cy="1200329"/>
          </a:xfrm>
          <a:prstGeom prst="rect">
            <a:avLst/>
          </a:prstGeom>
          <a:noFill/>
        </p:spPr>
        <p:txBody>
          <a:bodyPr wrap="square" rtlCol="0">
            <a:spAutoFit/>
          </a:bodyPr>
          <a:lstStyle/>
          <a:p>
            <a:r>
              <a:rPr lang="tr-TR" b="1" u="sng" dirty="0">
                <a:solidFill>
                  <a:srgbClr val="FF0000"/>
                </a:solidFill>
                <a:latin typeface="Cambria"/>
              </a:rPr>
              <a:t>Önemli Not</a:t>
            </a:r>
            <a:r>
              <a:rPr lang="tr-TR" dirty="0">
                <a:solidFill>
                  <a:srgbClr val="FF0000"/>
                </a:solidFill>
                <a:latin typeface="Cambria"/>
              </a:rPr>
              <a:t>: Fiyat için "F", "P" ve "</a:t>
            </a:r>
            <a:r>
              <a:rPr lang="tr-TR" dirty="0" err="1">
                <a:solidFill>
                  <a:srgbClr val="FF0000"/>
                </a:solidFill>
                <a:latin typeface="Cambria"/>
              </a:rPr>
              <a:t>Price</a:t>
            </a:r>
            <a:r>
              <a:rPr lang="tr-TR" dirty="0">
                <a:solidFill>
                  <a:srgbClr val="FF0000"/>
                </a:solidFill>
                <a:latin typeface="Cambria"/>
              </a:rPr>
              <a:t>"; Miktar (Çıktı) için "M", "</a:t>
            </a:r>
            <a:r>
              <a:rPr lang="tr-TR" dirty="0" err="1">
                <a:solidFill>
                  <a:srgbClr val="FF0000"/>
                </a:solidFill>
                <a:latin typeface="Cambria"/>
              </a:rPr>
              <a:t>Q</a:t>
            </a:r>
            <a:r>
              <a:rPr lang="tr-TR" dirty="0">
                <a:solidFill>
                  <a:srgbClr val="FF0000"/>
                </a:solidFill>
                <a:latin typeface="Cambria"/>
              </a:rPr>
              <a:t>" ve "</a:t>
            </a:r>
            <a:r>
              <a:rPr lang="tr-TR" dirty="0" err="1">
                <a:solidFill>
                  <a:srgbClr val="FF0000"/>
                </a:solidFill>
                <a:latin typeface="Cambria"/>
              </a:rPr>
              <a:t>Quantity</a:t>
            </a:r>
            <a:r>
              <a:rPr lang="tr-TR" dirty="0">
                <a:solidFill>
                  <a:srgbClr val="FF0000"/>
                </a:solidFill>
                <a:latin typeface="Cambria"/>
              </a:rPr>
              <a:t>"; Talep için "T", "D" ve "</a:t>
            </a:r>
            <a:r>
              <a:rPr lang="tr-TR" dirty="0" err="1">
                <a:solidFill>
                  <a:srgbClr val="FF0000"/>
                </a:solidFill>
                <a:latin typeface="Cambria"/>
              </a:rPr>
              <a:t>Demand</a:t>
            </a:r>
            <a:r>
              <a:rPr lang="tr-TR" dirty="0">
                <a:solidFill>
                  <a:srgbClr val="FF0000"/>
                </a:solidFill>
                <a:latin typeface="Cambria"/>
              </a:rPr>
              <a:t>"; Arz için "A", "S" ve "</a:t>
            </a:r>
            <a:r>
              <a:rPr lang="tr-TR" dirty="0" err="1">
                <a:solidFill>
                  <a:srgbClr val="FF0000"/>
                </a:solidFill>
                <a:latin typeface="Cambria"/>
              </a:rPr>
              <a:t>Supply</a:t>
            </a:r>
            <a:r>
              <a:rPr lang="tr-TR" dirty="0">
                <a:solidFill>
                  <a:srgbClr val="FF0000"/>
                </a:solidFill>
                <a:latin typeface="Cambria"/>
              </a:rPr>
              <a:t>"; Denge için "E" ve "</a:t>
            </a:r>
            <a:r>
              <a:rPr lang="tr-TR" dirty="0" err="1">
                <a:solidFill>
                  <a:srgbClr val="FF0000"/>
                </a:solidFill>
                <a:latin typeface="Cambria"/>
              </a:rPr>
              <a:t>Equilibrium</a:t>
            </a:r>
            <a:r>
              <a:rPr lang="tr-TR" dirty="0">
                <a:solidFill>
                  <a:srgbClr val="FF0000"/>
                </a:solidFill>
                <a:latin typeface="Cambria"/>
              </a:rPr>
              <a:t>"; Kısa-Dönem için "KD" , "SR" ve "</a:t>
            </a:r>
            <a:r>
              <a:rPr lang="tr-TR" dirty="0" err="1">
                <a:solidFill>
                  <a:srgbClr val="FF0000"/>
                </a:solidFill>
                <a:latin typeface="Cambria"/>
              </a:rPr>
              <a:t>Short</a:t>
            </a:r>
            <a:r>
              <a:rPr lang="tr-TR" dirty="0">
                <a:solidFill>
                  <a:srgbClr val="FF0000"/>
                </a:solidFill>
                <a:latin typeface="Cambria"/>
              </a:rPr>
              <a:t>-Run"; Uzun-Dönem için "UD", "LR" ve "</a:t>
            </a:r>
            <a:r>
              <a:rPr lang="tr-TR" dirty="0" err="1">
                <a:solidFill>
                  <a:srgbClr val="FF0000"/>
                </a:solidFill>
                <a:latin typeface="Cambria"/>
              </a:rPr>
              <a:t>Long</a:t>
            </a:r>
            <a:r>
              <a:rPr lang="tr-TR" dirty="0">
                <a:solidFill>
                  <a:srgbClr val="FF0000"/>
                </a:solidFill>
                <a:latin typeface="Cambria"/>
              </a:rPr>
              <a:t>-Run" eş anlamlı olarak kullanılmıştır. </a:t>
            </a:r>
          </a:p>
          <a:p>
            <a:endParaRPr lang="tr-TR" dirty="0">
              <a:latin typeface="Cambria"/>
            </a:endParaRPr>
          </a:p>
        </p:txBody>
      </p:sp>
    </p:spTree>
    <p:extLst>
      <p:ext uri="{BB962C8B-B14F-4D97-AF65-F5344CB8AC3E}">
        <p14:creationId xmlns:p14="http://schemas.microsoft.com/office/powerpoint/2010/main" val="427939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1626852" y="0"/>
            <a:ext cx="10477500" cy="1527175"/>
          </a:xfrm>
        </p:spPr>
        <p:txBody>
          <a:bodyPr/>
          <a:lstStyle/>
          <a:p>
            <a:r>
              <a:rPr lang="tr-TR" altLang="en-US" noProof="0" dirty="0">
                <a:latin typeface="Cambria"/>
              </a:rPr>
              <a:t>Belirleyiciler: Talebin Fiyat Esnekliği</a:t>
            </a:r>
          </a:p>
        </p:txBody>
      </p:sp>
      <p:sp>
        <p:nvSpPr>
          <p:cNvPr id="30723" name="Content Placeholder 2"/>
          <p:cNvSpPr>
            <a:spLocks noGrp="1"/>
          </p:cNvSpPr>
          <p:nvPr>
            <p:ph idx="1"/>
          </p:nvPr>
        </p:nvSpPr>
        <p:spPr>
          <a:xfrm>
            <a:off x="1633570" y="1712913"/>
            <a:ext cx="6480175" cy="4895850"/>
          </a:xfrm>
        </p:spPr>
        <p:txBody>
          <a:bodyPr/>
          <a:lstStyle/>
          <a:p>
            <a:pPr marL="514350" indent="-514350" eaLnBrk="1" hangingPunct="1">
              <a:buFont typeface="+mj-lt"/>
              <a:buAutoNum type="arabicPeriod" startAt="4"/>
            </a:pPr>
            <a:r>
              <a:rPr lang="tr-TR" altLang="en-US" sz="3200" noProof="0" dirty="0"/>
              <a:t>Ürün maliyetinin bütçe içindeki payı</a:t>
            </a:r>
          </a:p>
          <a:p>
            <a:pPr lvl="1" eaLnBrk="1" hangingPunct="1"/>
            <a:r>
              <a:rPr lang="tr-TR" altLang="en-US" sz="2800" noProof="0" dirty="0"/>
              <a:t>Bütçede büyük paya sahip ürünlerin talebi daha elastik olur</a:t>
            </a:r>
            <a:r>
              <a:rPr lang="tr-TR" altLang="ja-JP" sz="2800" noProof="0" dirty="0"/>
              <a:t>.</a:t>
            </a:r>
          </a:p>
          <a:p>
            <a:pPr lvl="1" eaLnBrk="1" hangingPunct="1"/>
            <a:r>
              <a:rPr lang="tr-TR" altLang="en-US" sz="2800" noProof="0" dirty="0"/>
              <a:t>Ucuz ürünler için talep daha inelastik olur.</a:t>
            </a:r>
          </a:p>
          <a:p>
            <a:pPr lvl="1" eaLnBrk="1" hangingPunct="1"/>
            <a:r>
              <a:rPr lang="tr-TR" altLang="en-US" sz="2800" noProof="0" dirty="0"/>
              <a:t>Hangisine daha fazla tepki verirsiniz?</a:t>
            </a:r>
          </a:p>
          <a:p>
            <a:pPr lvl="2" eaLnBrk="1" hangingPunct="1"/>
            <a:r>
              <a:rPr lang="tr-TR" altLang="en-US" noProof="0" dirty="0">
                <a:latin typeface="Cambria"/>
                <a:ea typeface="Cambria"/>
                <a:cs typeface="Cambria"/>
              </a:rPr>
              <a:t>Almak istediğiniz yeni arabadaki %20'lik indirime mi?</a:t>
            </a:r>
          </a:p>
          <a:p>
            <a:pPr lvl="2" eaLnBrk="1" hangingPunct="1"/>
            <a:r>
              <a:rPr lang="tr-TR" altLang="en-US" noProof="0" dirty="0">
                <a:latin typeface="Cambria"/>
                <a:ea typeface="Cambria"/>
                <a:cs typeface="Cambria"/>
              </a:rPr>
              <a:t>Çikolatadaki %20'lik indirime mi?</a:t>
            </a:r>
          </a:p>
        </p:txBody>
      </p:sp>
      <p:pic>
        <p:nvPicPr>
          <p:cNvPr id="30724" name="Picture 4" descr="I:\DirkTextbookN\Jpegs(All)\VOLUME_1_MICRO_Class-test\25_PRINECO_CH0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3745" y="1587500"/>
            <a:ext cx="2643187" cy="368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725" name="Picture 5" descr="I:\DirkTextbookN\Jpegs(All)\VOLUME_1_MICRO_Class-test\05_PRINECO_CH0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59715" y="5440410"/>
            <a:ext cx="2487612" cy="962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18932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0723">
                                            <p:txEl>
                                              <p:pRg st="1" end="1"/>
                                            </p:txEl>
                                          </p:spTgt>
                                        </p:tgtEl>
                                        <p:attrNameLst>
                                          <p:attrName>style.visibility</p:attrName>
                                        </p:attrNameLst>
                                      </p:cBhvr>
                                      <p:to>
                                        <p:strVal val="visible"/>
                                      </p:to>
                                    </p:set>
                                    <p:animEffect transition="in" filter="barn(inVertical)">
                                      <p:cBhvr>
                                        <p:cTn id="7" dur="500"/>
                                        <p:tgtEl>
                                          <p:spTgt spid="30723">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0723">
                                            <p:txEl>
                                              <p:pRg st="2" end="2"/>
                                            </p:txEl>
                                          </p:spTgt>
                                        </p:tgtEl>
                                        <p:attrNameLst>
                                          <p:attrName>style.visibility</p:attrName>
                                        </p:attrNameLst>
                                      </p:cBhvr>
                                      <p:to>
                                        <p:strVal val="visible"/>
                                      </p:to>
                                    </p:set>
                                    <p:animEffect transition="in" filter="barn(inVertical)">
                                      <p:cBhvr>
                                        <p:cTn id="10" dur="500"/>
                                        <p:tgtEl>
                                          <p:spTgt spid="30723">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animEffect transition="in" filter="barn(inVertical)">
                                      <p:cBhvr>
                                        <p:cTn id="15" dur="500"/>
                                        <p:tgtEl>
                                          <p:spTgt spid="30723">
                                            <p:txEl>
                                              <p:pRg st="3" end="3"/>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0723">
                                            <p:txEl>
                                              <p:pRg st="4" end="4"/>
                                            </p:txEl>
                                          </p:spTgt>
                                        </p:tgtEl>
                                        <p:attrNameLst>
                                          <p:attrName>style.visibility</p:attrName>
                                        </p:attrNameLst>
                                      </p:cBhvr>
                                      <p:to>
                                        <p:strVal val="visible"/>
                                      </p:to>
                                    </p:set>
                                    <p:animEffect transition="in" filter="barn(inVertical)">
                                      <p:cBhvr>
                                        <p:cTn id="18" dur="500"/>
                                        <p:tgtEl>
                                          <p:spTgt spid="30723">
                                            <p:txEl>
                                              <p:pRg st="4" end="4"/>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30723">
                                            <p:txEl>
                                              <p:pRg st="5" end="5"/>
                                            </p:txEl>
                                          </p:spTgt>
                                        </p:tgtEl>
                                        <p:attrNameLst>
                                          <p:attrName>style.visibility</p:attrName>
                                        </p:attrNameLst>
                                      </p:cBhvr>
                                      <p:to>
                                        <p:strVal val="visible"/>
                                      </p:to>
                                    </p:set>
                                    <p:animEffect transition="in" filter="barn(inVertical)">
                                      <p:cBhvr>
                                        <p:cTn id="21" dur="500"/>
                                        <p:tgtEl>
                                          <p:spTgt spid="30723">
                                            <p:txEl>
                                              <p:pRg st="5" end="5"/>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30725"/>
                                        </p:tgtEl>
                                        <p:attrNameLst>
                                          <p:attrName>style.visibility</p:attrName>
                                        </p:attrNameLst>
                                      </p:cBhvr>
                                      <p:to>
                                        <p:strVal val="visible"/>
                                      </p:to>
                                    </p:set>
                                    <p:animEffect transition="in" filter="barn(inVertical)">
                                      <p:cBhvr>
                                        <p:cTn id="24" dur="500"/>
                                        <p:tgtEl>
                                          <p:spTgt spid="30725"/>
                                        </p:tgtEl>
                                      </p:cBhvr>
                                    </p:animEffect>
                                  </p:childTnLst>
                                </p:cTn>
                              </p:par>
                              <p:par>
                                <p:cTn id="25" presetID="16" presetClass="entr" presetSubtype="21" fill="hold" nodeType="withEffect">
                                  <p:stCondLst>
                                    <p:cond delay="0"/>
                                  </p:stCondLst>
                                  <p:childTnLst>
                                    <p:set>
                                      <p:cBhvr>
                                        <p:cTn id="26" dur="1" fill="hold">
                                          <p:stCondLst>
                                            <p:cond delay="0"/>
                                          </p:stCondLst>
                                        </p:cTn>
                                        <p:tgtEl>
                                          <p:spTgt spid="30724"/>
                                        </p:tgtEl>
                                        <p:attrNameLst>
                                          <p:attrName>style.visibility</p:attrName>
                                        </p:attrNameLst>
                                      </p:cBhvr>
                                      <p:to>
                                        <p:strVal val="visible"/>
                                      </p:to>
                                    </p:set>
                                    <p:animEffect transition="in" filter="barn(inVertical)">
                                      <p:cBhvr>
                                        <p:cTn id="27" dur="500"/>
                                        <p:tgtEl>
                                          <p:spTgt spid="30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Content Placeholder 2"/>
          <p:cNvSpPr>
            <a:spLocks noGrp="1"/>
          </p:cNvSpPr>
          <p:nvPr>
            <p:ph idx="1"/>
          </p:nvPr>
        </p:nvSpPr>
        <p:spPr>
          <a:xfrm>
            <a:off x="1246505" y="1733906"/>
            <a:ext cx="8229600" cy="4895850"/>
          </a:xfrm>
        </p:spPr>
        <p:txBody>
          <a:bodyPr/>
          <a:lstStyle/>
          <a:p>
            <a:pPr marL="742950" indent="-742950" eaLnBrk="1" hangingPunct="1">
              <a:buFont typeface="+mj-lt"/>
              <a:buAutoNum type="arabicPeriod" startAt="5"/>
            </a:pPr>
            <a:r>
              <a:rPr lang="tr-TR" altLang="en-US" noProof="0" dirty="0"/>
              <a:t>Zaman ve adaptasyon süreci</a:t>
            </a:r>
          </a:p>
          <a:p>
            <a:pPr lvl="1" eaLnBrk="1" hangingPunct="1"/>
            <a:r>
              <a:rPr lang="tr-TR" altLang="en-US" noProof="0" dirty="0"/>
              <a:t>Genellikle, ürünlere olan talep zamanla daha elastik olur.</a:t>
            </a:r>
          </a:p>
          <a:p>
            <a:pPr lvl="1" eaLnBrk="1" hangingPunct="1"/>
            <a:r>
              <a:rPr lang="tr-TR" altLang="en-US" noProof="0" dirty="0"/>
              <a:t>Zamanla tüketiciler</a:t>
            </a:r>
          </a:p>
          <a:p>
            <a:pPr lvl="2" eaLnBrk="1" hangingPunct="1"/>
            <a:r>
              <a:rPr lang="tr-TR" altLang="en-US" noProof="0" dirty="0">
                <a:latin typeface="Cambria"/>
                <a:ea typeface="Cambria"/>
                <a:cs typeface="Cambria"/>
              </a:rPr>
              <a:t>İkame ürünleri bulma imkanı bulurlar.</a:t>
            </a:r>
          </a:p>
          <a:p>
            <a:pPr lvl="2" eaLnBrk="1" hangingPunct="1"/>
            <a:r>
              <a:rPr lang="tr-TR" altLang="en-US" noProof="0" dirty="0">
                <a:latin typeface="Cambria"/>
                <a:ea typeface="Cambria"/>
                <a:cs typeface="Cambria"/>
              </a:rPr>
              <a:t>Fiyatlardaki değişime farklı yöntemlerle adapte olurlar.</a:t>
            </a:r>
          </a:p>
        </p:txBody>
      </p:sp>
      <p:sp>
        <p:nvSpPr>
          <p:cNvPr id="5" name="Title 1"/>
          <p:cNvSpPr>
            <a:spLocks noGrp="1"/>
          </p:cNvSpPr>
          <p:nvPr>
            <p:ph type="title"/>
          </p:nvPr>
        </p:nvSpPr>
        <p:spPr>
          <a:xfrm>
            <a:off x="1219200" y="0"/>
            <a:ext cx="10972800" cy="1527337"/>
          </a:xfrm>
        </p:spPr>
        <p:txBody>
          <a:bodyPr/>
          <a:lstStyle/>
          <a:p>
            <a:r>
              <a:rPr lang="tr-TR" altLang="en-US" noProof="0" dirty="0">
                <a:latin typeface="Cambria"/>
              </a:rPr>
              <a:t>Belirleyiciler: Talebin Fiyat Esnekliği</a:t>
            </a:r>
          </a:p>
        </p:txBody>
      </p:sp>
    </p:spTree>
    <p:extLst>
      <p:ext uri="{BB962C8B-B14F-4D97-AF65-F5344CB8AC3E}">
        <p14:creationId xmlns:p14="http://schemas.microsoft.com/office/powerpoint/2010/main" val="8756332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1747">
                                            <p:txEl>
                                              <p:pRg st="1" end="1"/>
                                            </p:txEl>
                                          </p:spTgt>
                                        </p:tgtEl>
                                        <p:attrNameLst>
                                          <p:attrName>style.visibility</p:attrName>
                                        </p:attrNameLst>
                                      </p:cBhvr>
                                      <p:to>
                                        <p:strVal val="visible"/>
                                      </p:to>
                                    </p:set>
                                    <p:animEffect transition="in" filter="barn(inVertical)">
                                      <p:cBhvr>
                                        <p:cTn id="7" dur="500"/>
                                        <p:tgtEl>
                                          <p:spTgt spid="31747">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1747">
                                            <p:txEl>
                                              <p:pRg st="2" end="2"/>
                                            </p:txEl>
                                          </p:spTgt>
                                        </p:tgtEl>
                                        <p:attrNameLst>
                                          <p:attrName>style.visibility</p:attrName>
                                        </p:attrNameLst>
                                      </p:cBhvr>
                                      <p:to>
                                        <p:strVal val="visible"/>
                                      </p:to>
                                    </p:set>
                                    <p:animEffect transition="in" filter="barn(inVertical)">
                                      <p:cBhvr>
                                        <p:cTn id="10" dur="500"/>
                                        <p:tgtEl>
                                          <p:spTgt spid="31747">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1747">
                                            <p:txEl>
                                              <p:pRg st="3" end="3"/>
                                            </p:txEl>
                                          </p:spTgt>
                                        </p:tgtEl>
                                        <p:attrNameLst>
                                          <p:attrName>style.visibility</p:attrName>
                                        </p:attrNameLst>
                                      </p:cBhvr>
                                      <p:to>
                                        <p:strVal val="visible"/>
                                      </p:to>
                                    </p:set>
                                    <p:animEffect transition="in" filter="barn(inVertical)">
                                      <p:cBhvr>
                                        <p:cTn id="13" dur="500"/>
                                        <p:tgtEl>
                                          <p:spTgt spid="31747">
                                            <p:txEl>
                                              <p:pRg st="3" end="3"/>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1747">
                                            <p:txEl>
                                              <p:pRg st="4" end="4"/>
                                            </p:txEl>
                                          </p:spTgt>
                                        </p:tgtEl>
                                        <p:attrNameLst>
                                          <p:attrName>style.visibility</p:attrName>
                                        </p:attrNameLst>
                                      </p:cBhvr>
                                      <p:to>
                                        <p:strVal val="visible"/>
                                      </p:to>
                                    </p:set>
                                    <p:animEffect transition="in" filter="barn(inVertical)">
                                      <p:cBhvr>
                                        <p:cTn id="16" dur="500"/>
                                        <p:tgtEl>
                                          <p:spTgt spid="3174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p:cNvSpPr>
            <a:spLocks noGrp="1"/>
          </p:cNvSpPr>
          <p:nvPr>
            <p:ph type="title"/>
          </p:nvPr>
        </p:nvSpPr>
        <p:spPr>
          <a:xfrm>
            <a:off x="609600" y="0"/>
            <a:ext cx="10972800" cy="1527175"/>
          </a:xfrm>
        </p:spPr>
        <p:txBody>
          <a:bodyPr/>
          <a:lstStyle/>
          <a:p>
            <a:r>
              <a:rPr lang="tr-TR" sz="4800" dirty="0">
                <a:ea typeface="MS PGothic" charset="0"/>
              </a:rPr>
              <a:t>Ekonomi: </a:t>
            </a:r>
            <a:r>
              <a:rPr lang="tr-TR" sz="4800" i="1" dirty="0" err="1">
                <a:ea typeface="MS PGothic" charset="0"/>
              </a:rPr>
              <a:t>Jingle</a:t>
            </a:r>
            <a:r>
              <a:rPr lang="tr-TR" sz="4800" i="1" dirty="0">
                <a:ea typeface="MS PGothic" charset="0"/>
              </a:rPr>
              <a:t> </a:t>
            </a:r>
            <a:r>
              <a:rPr lang="tr-TR" sz="4800" i="1" dirty="0" err="1">
                <a:ea typeface="MS PGothic" charset="0"/>
              </a:rPr>
              <a:t>All</a:t>
            </a:r>
            <a:r>
              <a:rPr lang="tr-TR" sz="4800" i="1" dirty="0">
                <a:ea typeface="MS PGothic" charset="0"/>
              </a:rPr>
              <a:t> </a:t>
            </a:r>
            <a:r>
              <a:rPr lang="tr-TR" sz="4800" i="1" dirty="0" err="1">
                <a:ea typeface="MS PGothic" charset="0"/>
              </a:rPr>
              <a:t>the</a:t>
            </a:r>
            <a:r>
              <a:rPr lang="tr-TR" sz="4800" i="1" dirty="0">
                <a:ea typeface="MS PGothic" charset="0"/>
              </a:rPr>
              <a:t> </a:t>
            </a:r>
            <a:r>
              <a:rPr lang="tr-TR" sz="4800" i="1" dirty="0" err="1">
                <a:ea typeface="MS PGothic" charset="0"/>
              </a:rPr>
              <a:t>Way</a:t>
            </a:r>
            <a:r>
              <a:rPr lang="tr-TR" sz="4800" i="1" dirty="0">
                <a:ea typeface="MS PGothic" charset="0"/>
              </a:rPr>
              <a:t> </a:t>
            </a:r>
          </a:p>
        </p:txBody>
      </p:sp>
      <p:sp>
        <p:nvSpPr>
          <p:cNvPr id="64514" name="Content Placeholder 2"/>
          <p:cNvSpPr>
            <a:spLocks noGrp="1"/>
          </p:cNvSpPr>
          <p:nvPr>
            <p:ph idx="1"/>
          </p:nvPr>
        </p:nvSpPr>
        <p:spPr>
          <a:xfrm>
            <a:off x="609600" y="1712913"/>
            <a:ext cx="10972800" cy="2039937"/>
          </a:xfrm>
        </p:spPr>
        <p:txBody>
          <a:bodyPr/>
          <a:lstStyle/>
          <a:p>
            <a:pPr eaLnBrk="1" hangingPunct="1"/>
            <a:r>
              <a:rPr lang="en-US" sz="3200" dirty="0">
                <a:ea typeface="MS PGothic" charset="0"/>
              </a:rPr>
              <a:t>"Jingle All the Way"</a:t>
            </a:r>
          </a:p>
          <a:p>
            <a:pPr lvl="1" eaLnBrk="1" hangingPunct="1"/>
            <a:r>
              <a:rPr lang="tr-TR" sz="2800" dirty="0">
                <a:ea typeface="MS PGothic" charset="0"/>
              </a:rPr>
              <a:t>Esnekliğin belirleyicilerini kullanın.</a:t>
            </a:r>
          </a:p>
          <a:p>
            <a:pPr lvl="1" eaLnBrk="1" hangingPunct="1"/>
            <a:r>
              <a:rPr lang="tr-TR" sz="2800" dirty="0">
                <a:ea typeface="Cambria"/>
              </a:rPr>
              <a:t>Hangi ürün göreceli olarak daha inelastik talebe sahiptir? Turbo Man mi Booster mu?</a:t>
            </a:r>
            <a:endParaRPr lang="en-US" dirty="0">
              <a:ea typeface="Cambria"/>
            </a:endParaRPr>
          </a:p>
        </p:txBody>
      </p:sp>
      <p:pic>
        <p:nvPicPr>
          <p:cNvPr id="64515" name="Picture 4" descr="Econ in Media.eps">
            <a:hlinkClick r:id="rId3"/>
          </p:cNvPr>
          <p:cNvPicPr>
            <a:picLocks noChangeAspect="1"/>
          </p:cNvPicPr>
          <p:nvPr/>
        </p:nvPicPr>
        <p:blipFill>
          <a:blip r:embed="rId4">
            <a:extLst>
              <a:ext uri="{28A0092B-C50C-407E-A947-70E740481C1C}">
                <a14:useLocalDpi xmlns:a14="http://schemas.microsoft.com/office/drawing/2010/main" val="0"/>
              </a:ext>
            </a:extLst>
          </a:blip>
          <a:srcRect l="20306" t="18303" r="22078" b="25455"/>
          <a:stretch>
            <a:fillRect/>
          </a:stretch>
        </p:blipFill>
        <p:spPr bwMode="auto">
          <a:xfrm>
            <a:off x="5063068" y="4718050"/>
            <a:ext cx="2065867" cy="1473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3822175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p:cNvSpPr>
            <a:spLocks noGrp="1"/>
          </p:cNvSpPr>
          <p:nvPr>
            <p:ph type="title"/>
          </p:nvPr>
        </p:nvSpPr>
        <p:spPr>
          <a:xfrm>
            <a:off x="1981200" y="47"/>
            <a:ext cx="8229600" cy="1527175"/>
          </a:xfrm>
        </p:spPr>
        <p:txBody>
          <a:bodyPr/>
          <a:lstStyle/>
          <a:p>
            <a:r>
              <a:rPr lang="tr-TR" altLang="en-US" noProof="0" dirty="0">
                <a:latin typeface="Cambria"/>
              </a:rPr>
              <a:t>Eğim ve Esneklik</a:t>
            </a:r>
          </a:p>
        </p:txBody>
      </p:sp>
      <p:sp>
        <p:nvSpPr>
          <p:cNvPr id="44035" name="Content Placeholder 2"/>
          <p:cNvSpPr>
            <a:spLocks noGrp="1"/>
          </p:cNvSpPr>
          <p:nvPr>
            <p:ph idx="1"/>
          </p:nvPr>
        </p:nvSpPr>
        <p:spPr>
          <a:xfrm>
            <a:off x="1981200" y="1712913"/>
            <a:ext cx="8229600" cy="4895850"/>
          </a:xfrm>
        </p:spPr>
        <p:txBody>
          <a:bodyPr/>
          <a:lstStyle/>
          <a:p>
            <a:pPr eaLnBrk="1" hangingPunct="1"/>
            <a:r>
              <a:rPr lang="tr-TR" altLang="en-US" sz="3200" noProof="0" dirty="0"/>
              <a:t>Esneklik ve talep eğrisinin eğimi ilişkilidir ama aynı şeyler değildir.</a:t>
            </a:r>
          </a:p>
          <a:p>
            <a:pPr eaLnBrk="1" hangingPunct="1"/>
            <a:r>
              <a:rPr lang="tr-TR" altLang="en-US" sz="3200" noProof="0" dirty="0"/>
              <a:t>Aslında, doğrusal bir talep eğrisinde</a:t>
            </a:r>
          </a:p>
          <a:p>
            <a:pPr lvl="1" eaLnBrk="1" hangingPunct="1"/>
            <a:r>
              <a:rPr lang="tr-TR" altLang="en-US" sz="2800" noProof="0" dirty="0"/>
              <a:t>Eğim her noktada aynıdır.</a:t>
            </a:r>
          </a:p>
          <a:p>
            <a:pPr lvl="1" eaLnBrk="1" hangingPunct="1"/>
            <a:r>
              <a:rPr lang="tr-TR" altLang="en-US" sz="2800" noProof="0" dirty="0"/>
              <a:t>Esneklik tüm noktalarda farklıdır.</a:t>
            </a:r>
          </a:p>
          <a:p>
            <a:pPr lvl="1" eaLnBrk="1" hangingPunct="1"/>
            <a:r>
              <a:rPr lang="tr-TR" altLang="en-US" sz="2800" noProof="0" dirty="0"/>
              <a:t>Doğrusal talep eğrisinde aşağıya ve sağa doğru hareket ettikçe esneklik düşer (daha inelastik olur).</a:t>
            </a:r>
          </a:p>
        </p:txBody>
      </p:sp>
    </p:spTree>
    <p:extLst>
      <p:ext uri="{BB962C8B-B14F-4D97-AF65-F5344CB8AC3E}">
        <p14:creationId xmlns:p14="http://schemas.microsoft.com/office/powerpoint/2010/main" val="11497316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44035">
                                            <p:txEl>
                                              <p:pRg st="2" end="2"/>
                                            </p:txEl>
                                          </p:spTgt>
                                        </p:tgtEl>
                                        <p:attrNameLst>
                                          <p:attrName>style.visibility</p:attrName>
                                        </p:attrNameLst>
                                      </p:cBhvr>
                                      <p:to>
                                        <p:strVal val="visible"/>
                                      </p:to>
                                    </p:set>
                                    <p:animEffect transition="in" filter="barn(inVertical)">
                                      <p:cBhvr>
                                        <p:cTn id="7" dur="500"/>
                                        <p:tgtEl>
                                          <p:spTgt spid="44035">
                                            <p:txEl>
                                              <p:pRg st="2" end="2"/>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44035">
                                            <p:txEl>
                                              <p:pRg st="3" end="3"/>
                                            </p:txEl>
                                          </p:spTgt>
                                        </p:tgtEl>
                                        <p:attrNameLst>
                                          <p:attrName>style.visibility</p:attrName>
                                        </p:attrNameLst>
                                      </p:cBhvr>
                                      <p:to>
                                        <p:strVal val="visible"/>
                                      </p:to>
                                    </p:set>
                                    <p:animEffect transition="in" filter="barn(inVertical)">
                                      <p:cBhvr>
                                        <p:cTn id="10" dur="500"/>
                                        <p:tgtEl>
                                          <p:spTgt spid="44035">
                                            <p:txEl>
                                              <p:pRg st="3" end="3"/>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44035">
                                            <p:txEl>
                                              <p:pRg st="4" end="4"/>
                                            </p:txEl>
                                          </p:spTgt>
                                        </p:tgtEl>
                                        <p:attrNameLst>
                                          <p:attrName>style.visibility</p:attrName>
                                        </p:attrNameLst>
                                      </p:cBhvr>
                                      <p:to>
                                        <p:strVal val="visible"/>
                                      </p:to>
                                    </p:set>
                                    <p:animEffect transition="in" filter="barn(inVertical)">
                                      <p:cBhvr>
                                        <p:cTn id="13" dur="500"/>
                                        <p:tgtEl>
                                          <p:spTgt spid="4403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FIG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32" y="958101"/>
            <a:ext cx="8531225" cy="4984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Rectangle 2"/>
          <p:cNvSpPr/>
          <p:nvPr/>
        </p:nvSpPr>
        <p:spPr>
          <a:xfrm>
            <a:off x="1845309" y="2207166"/>
            <a:ext cx="800100" cy="544582"/>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600" dirty="0">
                <a:effectLst/>
                <a:latin typeface="Cambria"/>
                <a:ea typeface="ＭＳ 明朝"/>
                <a:cs typeface="Cambria"/>
              </a:rPr>
              <a:t>Fiyat</a:t>
            </a:r>
          </a:p>
        </p:txBody>
      </p:sp>
      <p:sp>
        <p:nvSpPr>
          <p:cNvPr id="4" name="Rectangle 3"/>
          <p:cNvSpPr/>
          <p:nvPr/>
        </p:nvSpPr>
        <p:spPr>
          <a:xfrm>
            <a:off x="2895482" y="3338800"/>
            <a:ext cx="817151" cy="22707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050" dirty="0">
                <a:effectLst/>
                <a:latin typeface="Cambria"/>
                <a:ea typeface="ＭＳ 明朝"/>
                <a:cs typeface="Cambria"/>
              </a:rPr>
              <a:t>Fazlasıyla Elastik</a:t>
            </a:r>
          </a:p>
        </p:txBody>
      </p:sp>
      <p:sp>
        <p:nvSpPr>
          <p:cNvPr id="5" name="Rectangle 4"/>
          <p:cNvSpPr/>
          <p:nvPr/>
        </p:nvSpPr>
        <p:spPr>
          <a:xfrm>
            <a:off x="3244850" y="3727297"/>
            <a:ext cx="1037258" cy="25542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050" dirty="0">
                <a:effectLst/>
                <a:latin typeface="Cambria"/>
                <a:ea typeface="ＭＳ 明朝"/>
                <a:cs typeface="Cambria"/>
              </a:rPr>
              <a:t>Elastik</a:t>
            </a:r>
          </a:p>
        </p:txBody>
      </p:sp>
      <p:sp>
        <p:nvSpPr>
          <p:cNvPr id="6" name="Rectangle 5"/>
          <p:cNvSpPr/>
          <p:nvPr/>
        </p:nvSpPr>
        <p:spPr>
          <a:xfrm>
            <a:off x="3682871" y="4207631"/>
            <a:ext cx="534110" cy="22707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050" dirty="0">
                <a:effectLst/>
                <a:latin typeface="Cambria"/>
                <a:ea typeface="ＭＳ 明朝"/>
                <a:cs typeface="Cambria"/>
              </a:rPr>
              <a:t>Birim Elastik</a:t>
            </a:r>
          </a:p>
        </p:txBody>
      </p:sp>
      <p:sp>
        <p:nvSpPr>
          <p:cNvPr id="7" name="Rectangle 6"/>
          <p:cNvSpPr/>
          <p:nvPr/>
        </p:nvSpPr>
        <p:spPr>
          <a:xfrm>
            <a:off x="4114338" y="4704249"/>
            <a:ext cx="1162511" cy="22707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050" dirty="0">
                <a:effectLst/>
                <a:latin typeface="Cambria"/>
                <a:ea typeface="ＭＳ 明朝"/>
                <a:cs typeface="Cambria"/>
              </a:rPr>
              <a:t>İnelastik</a:t>
            </a:r>
          </a:p>
        </p:txBody>
      </p:sp>
      <p:sp>
        <p:nvSpPr>
          <p:cNvPr id="8" name="Rectangle 7"/>
          <p:cNvSpPr/>
          <p:nvPr/>
        </p:nvSpPr>
        <p:spPr>
          <a:xfrm>
            <a:off x="4454966" y="5018751"/>
            <a:ext cx="995680" cy="318845"/>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050" dirty="0">
                <a:effectLst/>
                <a:latin typeface="Cambria"/>
                <a:ea typeface="ＭＳ 明朝"/>
                <a:cs typeface="Cambria"/>
              </a:rPr>
              <a:t>Fazlasıyla </a:t>
            </a:r>
          </a:p>
          <a:p>
            <a:pPr marL="0" marR="0" algn="ctr">
              <a:spcBef>
                <a:spcPts val="0"/>
              </a:spcBef>
              <a:spcAft>
                <a:spcPts val="0"/>
              </a:spcAft>
            </a:pPr>
            <a:r>
              <a:rPr lang="tr-TR" sz="1050" dirty="0">
                <a:effectLst/>
                <a:latin typeface="Cambria"/>
                <a:ea typeface="ＭＳ 明朝"/>
                <a:cs typeface="Cambria"/>
              </a:rPr>
              <a:t>İnelastik</a:t>
            </a:r>
          </a:p>
        </p:txBody>
      </p:sp>
      <p:sp>
        <p:nvSpPr>
          <p:cNvPr id="9" name="Rectangle 8"/>
          <p:cNvSpPr/>
          <p:nvPr/>
        </p:nvSpPr>
        <p:spPr>
          <a:xfrm>
            <a:off x="4794984" y="5554049"/>
            <a:ext cx="1332829" cy="395735"/>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400" dirty="0">
                <a:effectLst/>
                <a:latin typeface="Cambria"/>
                <a:ea typeface="ＭＳ 明朝"/>
                <a:cs typeface="Cambria"/>
              </a:rPr>
              <a:t>Miktar</a:t>
            </a:r>
          </a:p>
        </p:txBody>
      </p:sp>
      <p:sp>
        <p:nvSpPr>
          <p:cNvPr id="10" name="Rectangle 9"/>
          <p:cNvSpPr/>
          <p:nvPr/>
        </p:nvSpPr>
        <p:spPr>
          <a:xfrm>
            <a:off x="4301581" y="1455885"/>
            <a:ext cx="800100" cy="544582"/>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600" b="1" dirty="0">
                <a:effectLst/>
                <a:latin typeface="Cambria"/>
                <a:ea typeface="ＭＳ 明朝"/>
                <a:cs typeface="Cambria"/>
              </a:rPr>
              <a:t>Fiyat</a:t>
            </a:r>
          </a:p>
        </p:txBody>
      </p:sp>
      <p:sp>
        <p:nvSpPr>
          <p:cNvPr id="11" name="Rectangle 10"/>
          <p:cNvSpPr/>
          <p:nvPr/>
        </p:nvSpPr>
        <p:spPr>
          <a:xfrm>
            <a:off x="5034261" y="1446114"/>
            <a:ext cx="800100" cy="571291"/>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600" b="1" dirty="0">
                <a:effectLst/>
                <a:latin typeface="Cambria"/>
                <a:ea typeface="ＭＳ 明朝"/>
                <a:cs typeface="Cambria"/>
              </a:rPr>
              <a:t>Miktar</a:t>
            </a:r>
          </a:p>
        </p:txBody>
      </p:sp>
      <p:sp>
        <p:nvSpPr>
          <p:cNvPr id="12" name="Rectangle 11"/>
          <p:cNvSpPr/>
          <p:nvPr/>
        </p:nvSpPr>
        <p:spPr>
          <a:xfrm>
            <a:off x="5946040" y="1398896"/>
            <a:ext cx="800100" cy="59571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400" b="1" dirty="0">
                <a:effectLst/>
                <a:latin typeface="Cambria"/>
                <a:ea typeface="ＭＳ 明朝"/>
                <a:cs typeface="Cambria"/>
              </a:rPr>
              <a:t>Fiyattaki</a:t>
            </a:r>
          </a:p>
          <a:p>
            <a:pPr marL="0" marR="0" algn="ctr">
              <a:spcBef>
                <a:spcPts val="0"/>
              </a:spcBef>
              <a:spcAft>
                <a:spcPts val="0"/>
              </a:spcAft>
            </a:pPr>
            <a:r>
              <a:rPr lang="tr-TR" sz="1400" b="1" dirty="0">
                <a:latin typeface="Cambria"/>
                <a:ea typeface="ＭＳ 明朝"/>
                <a:cs typeface="Cambria"/>
              </a:rPr>
              <a:t>Yüzdesel Değişim</a:t>
            </a:r>
            <a:endParaRPr lang="tr-TR" sz="1400" b="1" dirty="0">
              <a:effectLst/>
              <a:latin typeface="Cambria"/>
              <a:ea typeface="ＭＳ 明朝"/>
              <a:cs typeface="Cambria"/>
            </a:endParaRPr>
          </a:p>
        </p:txBody>
      </p:sp>
      <p:sp>
        <p:nvSpPr>
          <p:cNvPr id="13" name="Rectangle 12"/>
          <p:cNvSpPr/>
          <p:nvPr/>
        </p:nvSpPr>
        <p:spPr>
          <a:xfrm>
            <a:off x="6798556" y="1144233"/>
            <a:ext cx="1051342" cy="85037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400" b="1" dirty="0">
                <a:effectLst/>
                <a:latin typeface="Cambria"/>
                <a:ea typeface="ＭＳ 明朝"/>
                <a:cs typeface="Cambria"/>
              </a:rPr>
              <a:t>Talep Edilen Miktardaki</a:t>
            </a:r>
          </a:p>
          <a:p>
            <a:pPr marL="0" marR="0" algn="ctr">
              <a:spcBef>
                <a:spcPts val="0"/>
              </a:spcBef>
              <a:spcAft>
                <a:spcPts val="0"/>
              </a:spcAft>
            </a:pPr>
            <a:r>
              <a:rPr lang="tr-TR" sz="1400" b="1" dirty="0">
                <a:latin typeface="Cambria"/>
                <a:ea typeface="ＭＳ 明朝"/>
                <a:cs typeface="Cambria"/>
              </a:rPr>
              <a:t>Yüzdesel Değişim</a:t>
            </a:r>
            <a:endParaRPr lang="tr-TR" sz="1400" b="1" dirty="0">
              <a:effectLst/>
              <a:latin typeface="Cambria"/>
              <a:ea typeface="ＭＳ 明朝"/>
              <a:cs typeface="Cambria"/>
            </a:endParaRPr>
          </a:p>
        </p:txBody>
      </p:sp>
      <p:sp>
        <p:nvSpPr>
          <p:cNvPr id="14" name="Rectangle 13"/>
          <p:cNvSpPr/>
          <p:nvPr/>
        </p:nvSpPr>
        <p:spPr>
          <a:xfrm>
            <a:off x="7789468" y="1158232"/>
            <a:ext cx="1000415" cy="85037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400" b="1" dirty="0">
                <a:effectLst/>
                <a:latin typeface="Cambria"/>
                <a:ea typeface="ＭＳ 明朝"/>
                <a:cs typeface="Cambria"/>
              </a:rPr>
              <a:t>Esneklik </a:t>
            </a:r>
          </a:p>
          <a:p>
            <a:pPr marL="0" marR="0" algn="ctr">
              <a:spcBef>
                <a:spcPts val="0"/>
              </a:spcBef>
              <a:spcAft>
                <a:spcPts val="0"/>
              </a:spcAft>
            </a:pPr>
            <a:r>
              <a:rPr lang="tr-TR" sz="1400" b="1" dirty="0">
                <a:effectLst/>
                <a:latin typeface="Cambria"/>
                <a:ea typeface="ＭＳ 明朝"/>
                <a:cs typeface="Cambria"/>
              </a:rPr>
              <a:t>(Orta Nokta</a:t>
            </a:r>
            <a:r>
              <a:rPr lang="tr-TR" sz="1400" b="1" dirty="0">
                <a:latin typeface="Cambria"/>
                <a:ea typeface="ＭＳ 明朝"/>
                <a:cs typeface="Cambria"/>
              </a:rPr>
              <a:t> Formülü)</a:t>
            </a:r>
            <a:endParaRPr lang="tr-TR" sz="1400" b="1" dirty="0">
              <a:effectLst/>
              <a:latin typeface="Cambria"/>
              <a:ea typeface="ＭＳ 明朝"/>
              <a:cs typeface="Cambria"/>
            </a:endParaRPr>
          </a:p>
        </p:txBody>
      </p:sp>
      <p:sp>
        <p:nvSpPr>
          <p:cNvPr id="15" name="Rectangle 14"/>
          <p:cNvSpPr/>
          <p:nvPr/>
        </p:nvSpPr>
        <p:spPr>
          <a:xfrm>
            <a:off x="9010601" y="1475035"/>
            <a:ext cx="1047799" cy="552846"/>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endParaRPr lang="tr-TR" sz="1400" b="1" dirty="0">
              <a:effectLst/>
              <a:latin typeface="Cambria"/>
              <a:ea typeface="ＭＳ 明朝"/>
              <a:cs typeface="Cambria"/>
            </a:endParaRPr>
          </a:p>
          <a:p>
            <a:pPr marL="0" marR="0" algn="ctr">
              <a:spcBef>
                <a:spcPts val="0"/>
              </a:spcBef>
              <a:spcAft>
                <a:spcPts val="0"/>
              </a:spcAft>
            </a:pPr>
            <a:r>
              <a:rPr lang="tr-TR" sz="1400" b="1" dirty="0">
                <a:effectLst/>
                <a:latin typeface="Cambria"/>
                <a:ea typeface="ＭＳ 明朝"/>
                <a:cs typeface="Cambria"/>
              </a:rPr>
              <a:t>Yorumlama</a:t>
            </a:r>
          </a:p>
        </p:txBody>
      </p:sp>
      <p:sp>
        <p:nvSpPr>
          <p:cNvPr id="16" name="Rectangle 15"/>
          <p:cNvSpPr/>
          <p:nvPr/>
        </p:nvSpPr>
        <p:spPr>
          <a:xfrm>
            <a:off x="8707121" y="2149182"/>
            <a:ext cx="1517838" cy="28921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400" dirty="0">
                <a:effectLst/>
                <a:latin typeface="Cambria"/>
                <a:ea typeface="ＭＳ 明朝"/>
                <a:cs typeface="Cambria"/>
              </a:rPr>
              <a:t>Fazlasıyla Elastik</a:t>
            </a:r>
          </a:p>
        </p:txBody>
      </p:sp>
      <p:sp>
        <p:nvSpPr>
          <p:cNvPr id="17" name="Rectangle 16"/>
          <p:cNvSpPr/>
          <p:nvPr/>
        </p:nvSpPr>
        <p:spPr>
          <a:xfrm>
            <a:off x="8676640" y="2441776"/>
            <a:ext cx="1558905" cy="24046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400" dirty="0">
                <a:effectLst/>
                <a:latin typeface="Cambria"/>
                <a:ea typeface="ＭＳ 明朝"/>
                <a:cs typeface="Cambria"/>
              </a:rPr>
              <a:t>Elastik</a:t>
            </a:r>
          </a:p>
        </p:txBody>
      </p:sp>
      <p:sp>
        <p:nvSpPr>
          <p:cNvPr id="18" name="Rectangle 17"/>
          <p:cNvSpPr/>
          <p:nvPr/>
        </p:nvSpPr>
        <p:spPr>
          <a:xfrm>
            <a:off x="8812785" y="2698713"/>
            <a:ext cx="1412015" cy="2443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400" dirty="0">
                <a:effectLst/>
                <a:latin typeface="Cambria"/>
                <a:ea typeface="ＭＳ 明朝"/>
                <a:cs typeface="Cambria"/>
              </a:rPr>
              <a:t>Birim Elastik</a:t>
            </a:r>
          </a:p>
        </p:txBody>
      </p:sp>
      <p:sp>
        <p:nvSpPr>
          <p:cNvPr id="19" name="Rectangle 18"/>
          <p:cNvSpPr/>
          <p:nvPr/>
        </p:nvSpPr>
        <p:spPr>
          <a:xfrm>
            <a:off x="8656320" y="2969166"/>
            <a:ext cx="1579225" cy="25155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400" dirty="0">
                <a:effectLst/>
                <a:latin typeface="Cambria"/>
                <a:ea typeface="ＭＳ 明朝"/>
                <a:cs typeface="Cambria"/>
              </a:rPr>
              <a:t>İnelastik</a:t>
            </a:r>
          </a:p>
        </p:txBody>
      </p:sp>
      <p:sp>
        <p:nvSpPr>
          <p:cNvPr id="20" name="Rectangle 19"/>
          <p:cNvSpPr/>
          <p:nvPr/>
        </p:nvSpPr>
        <p:spPr>
          <a:xfrm>
            <a:off x="8813800" y="3255433"/>
            <a:ext cx="1427117" cy="30636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400" dirty="0">
                <a:effectLst/>
                <a:latin typeface="Cambria"/>
                <a:ea typeface="ＭＳ 明朝"/>
                <a:cs typeface="Cambria"/>
              </a:rPr>
              <a:t>Fazlasıyla İnelastik</a:t>
            </a:r>
          </a:p>
        </p:txBody>
      </p:sp>
      <p:sp>
        <p:nvSpPr>
          <p:cNvPr id="21" name="Rectangle 20"/>
          <p:cNvSpPr/>
          <p:nvPr/>
        </p:nvSpPr>
        <p:spPr>
          <a:xfrm>
            <a:off x="1557132" y="930555"/>
            <a:ext cx="4678789" cy="35775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Eğim ve Esneklik Arasındaki Fark</a:t>
            </a:r>
          </a:p>
        </p:txBody>
      </p:sp>
      <p:sp>
        <p:nvSpPr>
          <p:cNvPr id="22" name="Rectangle 21"/>
          <p:cNvSpPr/>
          <p:nvPr/>
        </p:nvSpPr>
        <p:spPr>
          <a:xfrm>
            <a:off x="3549520" y="3930650"/>
            <a:ext cx="692279" cy="281805"/>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endParaRPr lang="tr-TR" sz="1050" dirty="0">
              <a:effectLst/>
              <a:latin typeface="Cambria"/>
              <a:ea typeface="ＭＳ 明朝"/>
              <a:cs typeface="Cambria"/>
            </a:endParaRPr>
          </a:p>
        </p:txBody>
      </p:sp>
      <p:sp>
        <p:nvSpPr>
          <p:cNvPr id="23" name="Rectangle 22"/>
          <p:cNvSpPr/>
          <p:nvPr/>
        </p:nvSpPr>
        <p:spPr>
          <a:xfrm>
            <a:off x="4614333" y="5307699"/>
            <a:ext cx="191347" cy="199021"/>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200" dirty="0">
                <a:latin typeface="Cambria"/>
                <a:ea typeface="ＭＳ 明朝"/>
                <a:cs typeface="Cambria"/>
              </a:rPr>
              <a:t>T</a:t>
            </a:r>
            <a:endParaRPr lang="tr-TR" sz="1200" dirty="0">
              <a:effectLst/>
              <a:latin typeface="Cambria"/>
              <a:ea typeface="ＭＳ 明朝"/>
              <a:cs typeface="Cambria"/>
            </a:endParaRPr>
          </a:p>
        </p:txBody>
      </p:sp>
      <p:sp>
        <p:nvSpPr>
          <p:cNvPr id="24" name="Rectangle 23"/>
          <p:cNvSpPr/>
          <p:nvPr/>
        </p:nvSpPr>
        <p:spPr>
          <a:xfrm>
            <a:off x="3674532" y="3339197"/>
            <a:ext cx="224367" cy="23373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400" b="1" dirty="0">
                <a:latin typeface="Cambria"/>
                <a:ea typeface="ＭＳ 明朝"/>
                <a:cs typeface="Cambria"/>
              </a:rPr>
              <a:t>E</a:t>
            </a:r>
            <a:r>
              <a:rPr lang="tr-TR" sz="1400" b="1" baseline="-25000" dirty="0">
                <a:latin typeface="Cambria"/>
                <a:ea typeface="ＭＳ 明朝"/>
                <a:cs typeface="Cambria"/>
              </a:rPr>
              <a:t>T</a:t>
            </a:r>
            <a:endParaRPr lang="tr-TR" sz="1400" b="1" dirty="0">
              <a:effectLst/>
              <a:latin typeface="Cambria"/>
              <a:ea typeface="ＭＳ 明朝"/>
              <a:cs typeface="Cambria"/>
            </a:endParaRPr>
          </a:p>
        </p:txBody>
      </p:sp>
      <p:sp>
        <p:nvSpPr>
          <p:cNvPr id="25" name="Rectangle 24"/>
          <p:cNvSpPr/>
          <p:nvPr/>
        </p:nvSpPr>
        <p:spPr>
          <a:xfrm>
            <a:off x="4207932" y="3817564"/>
            <a:ext cx="224367" cy="23373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400" b="1" dirty="0">
                <a:latin typeface="Cambria"/>
                <a:ea typeface="ＭＳ 明朝"/>
                <a:cs typeface="Cambria"/>
              </a:rPr>
              <a:t>E</a:t>
            </a:r>
            <a:r>
              <a:rPr lang="tr-TR" sz="1400" b="1" baseline="-25000" dirty="0">
                <a:latin typeface="Cambria"/>
                <a:ea typeface="ＭＳ 明朝"/>
                <a:cs typeface="Cambria"/>
              </a:rPr>
              <a:t>T</a:t>
            </a:r>
            <a:endParaRPr lang="tr-TR" sz="1400" b="1" dirty="0">
              <a:effectLst/>
              <a:latin typeface="Cambria"/>
              <a:ea typeface="ＭＳ 明朝"/>
              <a:cs typeface="Cambria"/>
            </a:endParaRPr>
          </a:p>
        </p:txBody>
      </p:sp>
      <p:sp>
        <p:nvSpPr>
          <p:cNvPr id="26" name="Rectangle 25"/>
          <p:cNvSpPr/>
          <p:nvPr/>
        </p:nvSpPr>
        <p:spPr>
          <a:xfrm>
            <a:off x="4127498" y="4232430"/>
            <a:ext cx="261622" cy="28877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400" b="1" dirty="0">
                <a:latin typeface="Cambria"/>
                <a:ea typeface="ＭＳ 明朝"/>
                <a:cs typeface="Cambria"/>
              </a:rPr>
              <a:t>E</a:t>
            </a:r>
            <a:r>
              <a:rPr lang="tr-TR" sz="1400" b="1" baseline="-25000" dirty="0">
                <a:latin typeface="Cambria"/>
                <a:ea typeface="ＭＳ 明朝"/>
                <a:cs typeface="Cambria"/>
              </a:rPr>
              <a:t>T</a:t>
            </a:r>
            <a:endParaRPr lang="tr-TR" sz="1400" b="1" dirty="0">
              <a:effectLst/>
              <a:latin typeface="Cambria"/>
              <a:ea typeface="ＭＳ 明朝"/>
              <a:cs typeface="Cambria"/>
            </a:endParaRPr>
          </a:p>
        </p:txBody>
      </p:sp>
      <p:sp>
        <p:nvSpPr>
          <p:cNvPr id="27" name="Rectangle 26"/>
          <p:cNvSpPr/>
          <p:nvPr/>
        </p:nvSpPr>
        <p:spPr>
          <a:xfrm>
            <a:off x="5236632" y="4671068"/>
            <a:ext cx="224367" cy="23373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400" b="1" dirty="0">
                <a:latin typeface="Cambria"/>
                <a:ea typeface="ＭＳ 明朝"/>
                <a:cs typeface="Cambria"/>
              </a:rPr>
              <a:t>E</a:t>
            </a:r>
            <a:r>
              <a:rPr lang="tr-TR" sz="1400" b="1" baseline="-25000" dirty="0">
                <a:latin typeface="Cambria"/>
                <a:ea typeface="ＭＳ 明朝"/>
                <a:cs typeface="Cambria"/>
              </a:rPr>
              <a:t>T</a:t>
            </a:r>
            <a:endParaRPr lang="tr-TR" sz="1400" b="1" dirty="0">
              <a:effectLst/>
              <a:latin typeface="Cambria"/>
              <a:ea typeface="ＭＳ 明朝"/>
              <a:cs typeface="Cambria"/>
            </a:endParaRPr>
          </a:p>
        </p:txBody>
      </p:sp>
      <p:sp>
        <p:nvSpPr>
          <p:cNvPr id="28" name="Rectangle 27"/>
          <p:cNvSpPr/>
          <p:nvPr/>
        </p:nvSpPr>
        <p:spPr>
          <a:xfrm>
            <a:off x="5401732" y="5085935"/>
            <a:ext cx="224367" cy="23373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400" b="1" dirty="0">
                <a:latin typeface="Cambria"/>
                <a:ea typeface="ＭＳ 明朝"/>
                <a:cs typeface="Cambria"/>
              </a:rPr>
              <a:t>E</a:t>
            </a:r>
            <a:r>
              <a:rPr lang="tr-TR" sz="1400" b="1" baseline="-25000" dirty="0">
                <a:latin typeface="Cambria"/>
                <a:ea typeface="ＭＳ 明朝"/>
                <a:cs typeface="Cambria"/>
              </a:rPr>
              <a:t>T</a:t>
            </a:r>
            <a:endParaRPr lang="tr-TR" sz="1400" b="1" dirty="0">
              <a:effectLst/>
              <a:latin typeface="Cambria"/>
              <a:ea typeface="ＭＳ 明朝"/>
              <a:cs typeface="Cambria"/>
            </a:endParaRPr>
          </a:p>
        </p:txBody>
      </p:sp>
    </p:spTree>
    <p:extLst>
      <p:ext uri="{BB962C8B-B14F-4D97-AF65-F5344CB8AC3E}">
        <p14:creationId xmlns:p14="http://schemas.microsoft.com/office/powerpoint/2010/main" val="370438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p:nvPr>
        </p:nvSpPr>
        <p:spPr>
          <a:xfrm>
            <a:off x="1057582" y="0"/>
            <a:ext cx="9237133" cy="1527175"/>
          </a:xfrm>
        </p:spPr>
        <p:txBody>
          <a:bodyPr/>
          <a:lstStyle/>
          <a:p>
            <a:r>
              <a:rPr lang="tr-TR" altLang="en-US" noProof="0" dirty="0">
                <a:latin typeface="Cambria"/>
              </a:rPr>
              <a:t>Talep Esnekliği ve Toplam Hasılat</a:t>
            </a:r>
          </a:p>
        </p:txBody>
      </p:sp>
      <p:sp>
        <p:nvSpPr>
          <p:cNvPr id="46083" name="Content Placeholder 2"/>
          <p:cNvSpPr>
            <a:spLocks noGrp="1"/>
          </p:cNvSpPr>
          <p:nvPr>
            <p:ph idx="1"/>
          </p:nvPr>
        </p:nvSpPr>
        <p:spPr>
          <a:xfrm>
            <a:off x="1064010" y="1727024"/>
            <a:ext cx="8251825" cy="4895850"/>
          </a:xfrm>
        </p:spPr>
        <p:txBody>
          <a:bodyPr/>
          <a:lstStyle/>
          <a:p>
            <a:pPr eaLnBrk="1" hangingPunct="1"/>
            <a:r>
              <a:rPr lang="tr-TR" altLang="en-US" sz="2800" noProof="0" dirty="0"/>
              <a:t>Talep esnekliği doğrusal talep eğrisi boyunca değişir. Neden önemli?</a:t>
            </a:r>
          </a:p>
          <a:p>
            <a:pPr eaLnBrk="1" hangingPunct="1"/>
            <a:r>
              <a:rPr lang="tr-TR" altLang="en-US" sz="2800" noProof="0" dirty="0"/>
              <a:t>Esneklik ve toplam hasılat ilişkilidir.</a:t>
            </a:r>
          </a:p>
          <a:p>
            <a:pPr lvl="1" eaLnBrk="1" hangingPunct="1"/>
            <a:r>
              <a:rPr lang="tr-TR" altLang="en-US" sz="2400" noProof="0" dirty="0"/>
              <a:t>Firmalar toplam hasılatlarını arttırmak isterler.</a:t>
            </a:r>
          </a:p>
          <a:p>
            <a:pPr lvl="1" eaLnBrk="1" hangingPunct="1"/>
            <a:r>
              <a:rPr lang="tr-TR" altLang="en-US" sz="2400" noProof="0" dirty="0"/>
              <a:t>Firmaların hasılatlarını arttırmak için fiyatı ne zaman arttırmak ve azaltmak gerektiğini bilmeleri gerekir.</a:t>
            </a:r>
          </a:p>
          <a:p>
            <a:pPr eaLnBrk="1" hangingPunct="1"/>
            <a:r>
              <a:rPr lang="tr-TR" altLang="en-US" sz="2800" noProof="0" dirty="0"/>
              <a:t>Toplam Hasılat = Fiyat × Satılan Miktar</a:t>
            </a:r>
          </a:p>
          <a:p>
            <a:pPr lvl="1" eaLnBrk="1" hangingPunct="1"/>
            <a:r>
              <a:rPr lang="tr-TR" altLang="en-US" sz="2400" noProof="0" dirty="0"/>
              <a:t>Grafiksel olarak, bu orijin ve talep eğrisi üzerindeki bir noktayı birleştirilerek oluşan üçgenin alanıdır.</a:t>
            </a:r>
          </a:p>
        </p:txBody>
      </p:sp>
      <p:pic>
        <p:nvPicPr>
          <p:cNvPr id="46084" name="Picture 4" descr="I:\DirkTextbookN\Jpegs(All)\VOLUME_1_MICRO_Class-test\08_PRINECO_CH0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2750" y="2481087"/>
            <a:ext cx="2287588" cy="2703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81306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46083">
                                            <p:txEl>
                                              <p:pRg st="2" end="2"/>
                                            </p:txEl>
                                          </p:spTgt>
                                        </p:tgtEl>
                                        <p:attrNameLst>
                                          <p:attrName>style.visibility</p:attrName>
                                        </p:attrNameLst>
                                      </p:cBhvr>
                                      <p:to>
                                        <p:strVal val="visible"/>
                                      </p:to>
                                    </p:set>
                                    <p:animEffect transition="in" filter="barn(inVertical)">
                                      <p:cBhvr>
                                        <p:cTn id="7" dur="500"/>
                                        <p:tgtEl>
                                          <p:spTgt spid="4608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6083">
                                            <p:txEl>
                                              <p:pRg st="3" end="3"/>
                                            </p:txEl>
                                          </p:spTgt>
                                        </p:tgtEl>
                                        <p:attrNameLst>
                                          <p:attrName>style.visibility</p:attrName>
                                        </p:attrNameLst>
                                      </p:cBhvr>
                                      <p:to>
                                        <p:strVal val="visible"/>
                                      </p:to>
                                    </p:set>
                                    <p:animEffect transition="in" filter="barn(inVertical)">
                                      <p:cBhvr>
                                        <p:cTn id="12" dur="500"/>
                                        <p:tgtEl>
                                          <p:spTgt spid="46083">
                                            <p:txEl>
                                              <p:pRg st="3" end="3"/>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46084"/>
                                        </p:tgtEl>
                                        <p:attrNameLst>
                                          <p:attrName>style.visibility</p:attrName>
                                        </p:attrNameLst>
                                      </p:cBhvr>
                                      <p:to>
                                        <p:strVal val="visible"/>
                                      </p:to>
                                    </p:set>
                                    <p:animEffect transition="in" filter="barn(inVertical)">
                                      <p:cBhvr>
                                        <p:cTn id="15" dur="500"/>
                                        <p:tgtEl>
                                          <p:spTgt spid="4608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6" presetClass="entr" presetSubtype="21" fill="hold" nodeType="clickEffect">
                                  <p:stCondLst>
                                    <p:cond delay="0"/>
                                  </p:stCondLst>
                                  <p:childTnLst>
                                    <p:set>
                                      <p:cBhvr>
                                        <p:cTn id="19" dur="1" fill="hold">
                                          <p:stCondLst>
                                            <p:cond delay="0"/>
                                          </p:stCondLst>
                                        </p:cTn>
                                        <p:tgtEl>
                                          <p:spTgt spid="46083">
                                            <p:txEl>
                                              <p:pRg st="4" end="4"/>
                                            </p:txEl>
                                          </p:spTgt>
                                        </p:tgtEl>
                                        <p:attrNameLst>
                                          <p:attrName>style.visibility</p:attrName>
                                        </p:attrNameLst>
                                      </p:cBhvr>
                                      <p:to>
                                        <p:strVal val="visible"/>
                                      </p:to>
                                    </p:set>
                                    <p:animEffect transition="in" filter="barn(inVertical)">
                                      <p:cBhvr>
                                        <p:cTn id="20" dur="500"/>
                                        <p:tgtEl>
                                          <p:spTgt spid="46083">
                                            <p:txEl>
                                              <p:pRg st="4" end="4"/>
                                            </p:txEl>
                                          </p:spTgt>
                                        </p:tgtEl>
                                      </p:cBhvr>
                                    </p:animEffect>
                                  </p:childTnLst>
                                </p:cTn>
                              </p:par>
                              <p:par>
                                <p:cTn id="21" presetID="16" presetClass="entr" presetSubtype="21" fill="hold" nodeType="withEffect">
                                  <p:stCondLst>
                                    <p:cond delay="0"/>
                                  </p:stCondLst>
                                  <p:childTnLst>
                                    <p:set>
                                      <p:cBhvr>
                                        <p:cTn id="22" dur="1" fill="hold">
                                          <p:stCondLst>
                                            <p:cond delay="0"/>
                                          </p:stCondLst>
                                        </p:cTn>
                                        <p:tgtEl>
                                          <p:spTgt spid="46083">
                                            <p:txEl>
                                              <p:pRg st="5" end="5"/>
                                            </p:txEl>
                                          </p:spTgt>
                                        </p:tgtEl>
                                        <p:attrNameLst>
                                          <p:attrName>style.visibility</p:attrName>
                                        </p:attrNameLst>
                                      </p:cBhvr>
                                      <p:to>
                                        <p:strVal val="visible"/>
                                      </p:to>
                                    </p:set>
                                    <p:animEffect transition="in" filter="barn(inVertical)">
                                      <p:cBhvr>
                                        <p:cTn id="23" dur="500"/>
                                        <p:tgtEl>
                                          <p:spTgt spid="4608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4" descr="Fig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7217" y="394268"/>
            <a:ext cx="8535987" cy="6145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Rectangle 2"/>
          <p:cNvSpPr/>
          <p:nvPr/>
        </p:nvSpPr>
        <p:spPr>
          <a:xfrm>
            <a:off x="702573" y="276208"/>
            <a:ext cx="10811145" cy="35592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b="1" dirty="0">
                <a:effectLst/>
                <a:latin typeface="Cambria"/>
                <a:ea typeface="ＭＳ 明朝"/>
                <a:cs typeface="Cambria"/>
              </a:rPr>
              <a:t>Talep Elastik, Birim Elastik ve İnelastik </a:t>
            </a:r>
            <a:r>
              <a:rPr lang="tr-TR" sz="2000" b="1" dirty="0">
                <a:latin typeface="Cambria"/>
                <a:ea typeface="ＭＳ 明朝"/>
                <a:cs typeface="Cambria"/>
              </a:rPr>
              <a:t>O</a:t>
            </a:r>
            <a:r>
              <a:rPr lang="tr-TR" sz="2000" b="1" dirty="0">
                <a:effectLst/>
                <a:latin typeface="Cambria"/>
                <a:ea typeface="ＭＳ 明朝"/>
                <a:cs typeface="Cambria"/>
              </a:rPr>
              <a:t>lduğunda Toplam </a:t>
            </a:r>
            <a:r>
              <a:rPr lang="tr-TR" sz="2000" b="1" dirty="0">
                <a:latin typeface="Cambria"/>
                <a:ea typeface="ＭＳ 明朝"/>
                <a:cs typeface="Cambria"/>
              </a:rPr>
              <a:t>Hasılat</a:t>
            </a:r>
            <a:r>
              <a:rPr lang="tr-TR" sz="2000" b="1" dirty="0">
                <a:effectLst/>
                <a:latin typeface="Cambria"/>
                <a:ea typeface="ＭＳ 明朝"/>
                <a:cs typeface="Cambria"/>
              </a:rPr>
              <a:t> Arasındaki Değiş-Tokuş </a:t>
            </a:r>
          </a:p>
        </p:txBody>
      </p:sp>
      <p:sp>
        <p:nvSpPr>
          <p:cNvPr id="4" name="Rectangle 3"/>
          <p:cNvSpPr/>
          <p:nvPr/>
        </p:nvSpPr>
        <p:spPr>
          <a:xfrm>
            <a:off x="1839392" y="683456"/>
            <a:ext cx="1064146" cy="28791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r">
              <a:spcBef>
                <a:spcPts val="0"/>
              </a:spcBef>
              <a:spcAft>
                <a:spcPts val="0"/>
              </a:spcAft>
            </a:pPr>
            <a:r>
              <a:rPr lang="tr-TR" sz="1600" dirty="0">
                <a:effectLst/>
                <a:latin typeface="Cambria"/>
                <a:ea typeface="ＭＳ 明朝"/>
                <a:cs typeface="Cambria"/>
              </a:rPr>
              <a:t>Fiyat</a:t>
            </a:r>
          </a:p>
        </p:txBody>
      </p:sp>
      <p:sp>
        <p:nvSpPr>
          <p:cNvPr id="5" name="Rectangle 4"/>
          <p:cNvSpPr/>
          <p:nvPr/>
        </p:nvSpPr>
        <p:spPr>
          <a:xfrm>
            <a:off x="6171005" y="606193"/>
            <a:ext cx="1106095" cy="377326"/>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r">
              <a:spcBef>
                <a:spcPts val="0"/>
              </a:spcBef>
              <a:spcAft>
                <a:spcPts val="0"/>
              </a:spcAft>
            </a:pPr>
            <a:r>
              <a:rPr lang="tr-TR" sz="1600" dirty="0">
                <a:effectLst/>
                <a:latin typeface="Cambria"/>
                <a:ea typeface="ＭＳ 明朝"/>
                <a:cs typeface="Cambria"/>
              </a:rPr>
              <a:t>Fiyat</a:t>
            </a:r>
          </a:p>
        </p:txBody>
      </p:sp>
      <p:sp>
        <p:nvSpPr>
          <p:cNvPr id="6" name="Rectangle 5"/>
          <p:cNvSpPr/>
          <p:nvPr/>
        </p:nvSpPr>
        <p:spPr>
          <a:xfrm>
            <a:off x="4331429" y="3669591"/>
            <a:ext cx="1171903" cy="32513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r">
              <a:spcBef>
                <a:spcPts val="0"/>
              </a:spcBef>
              <a:spcAft>
                <a:spcPts val="0"/>
              </a:spcAft>
            </a:pPr>
            <a:r>
              <a:rPr lang="tr-TR" sz="1600" dirty="0">
                <a:effectLst/>
                <a:latin typeface="Cambria"/>
                <a:ea typeface="ＭＳ 明朝"/>
                <a:cs typeface="Cambria"/>
              </a:rPr>
              <a:t>Fiyat</a:t>
            </a:r>
          </a:p>
        </p:txBody>
      </p:sp>
      <p:sp>
        <p:nvSpPr>
          <p:cNvPr id="7" name="Rectangle 6"/>
          <p:cNvSpPr/>
          <p:nvPr/>
        </p:nvSpPr>
        <p:spPr>
          <a:xfrm>
            <a:off x="5068799" y="3167748"/>
            <a:ext cx="1171903" cy="32513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600" dirty="0">
                <a:effectLst/>
                <a:latin typeface="Cambria"/>
                <a:ea typeface="ＭＳ 明朝"/>
                <a:cs typeface="Cambria"/>
              </a:rPr>
              <a:t>Miktar</a:t>
            </a:r>
          </a:p>
        </p:txBody>
      </p:sp>
      <p:sp>
        <p:nvSpPr>
          <p:cNvPr id="8" name="Rectangle 7"/>
          <p:cNvSpPr/>
          <p:nvPr/>
        </p:nvSpPr>
        <p:spPr>
          <a:xfrm>
            <a:off x="9405697" y="3136961"/>
            <a:ext cx="945187" cy="32513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600" dirty="0">
                <a:effectLst/>
                <a:latin typeface="Cambria"/>
                <a:ea typeface="ＭＳ 明朝"/>
                <a:cs typeface="Cambria"/>
              </a:rPr>
              <a:t>Miktar</a:t>
            </a:r>
          </a:p>
        </p:txBody>
      </p:sp>
      <p:sp>
        <p:nvSpPr>
          <p:cNvPr id="9" name="Rectangle 8"/>
          <p:cNvSpPr/>
          <p:nvPr/>
        </p:nvSpPr>
        <p:spPr>
          <a:xfrm>
            <a:off x="7633854" y="6149879"/>
            <a:ext cx="1148388" cy="335589"/>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600" dirty="0">
                <a:effectLst/>
                <a:latin typeface="Cambria"/>
                <a:ea typeface="ＭＳ 明朝"/>
                <a:cs typeface="Cambria"/>
              </a:rPr>
              <a:t>Miktar</a:t>
            </a:r>
          </a:p>
        </p:txBody>
      </p:sp>
      <p:sp>
        <p:nvSpPr>
          <p:cNvPr id="10" name="Rectangle 9"/>
          <p:cNvSpPr/>
          <p:nvPr/>
        </p:nvSpPr>
        <p:spPr>
          <a:xfrm>
            <a:off x="3562158" y="1188088"/>
            <a:ext cx="945187" cy="32513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600" dirty="0">
                <a:effectLst/>
                <a:latin typeface="Cambria"/>
                <a:ea typeface="ＭＳ 明朝"/>
                <a:cs typeface="Cambria"/>
              </a:rPr>
              <a:t>Elastik Bölge</a:t>
            </a:r>
          </a:p>
        </p:txBody>
      </p:sp>
      <p:sp>
        <p:nvSpPr>
          <p:cNvPr id="11" name="Rectangle 10"/>
          <p:cNvSpPr/>
          <p:nvPr/>
        </p:nvSpPr>
        <p:spPr>
          <a:xfrm>
            <a:off x="8390467" y="1695436"/>
            <a:ext cx="1053716" cy="314746"/>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600" dirty="0">
                <a:effectLst/>
                <a:latin typeface="Cambria"/>
                <a:ea typeface="ＭＳ 明朝"/>
                <a:cs typeface="Cambria"/>
              </a:rPr>
              <a:t>Birim Elastik Bölge</a:t>
            </a:r>
          </a:p>
        </p:txBody>
      </p:sp>
      <p:sp>
        <p:nvSpPr>
          <p:cNvPr id="12" name="Rectangle 11"/>
          <p:cNvSpPr/>
          <p:nvPr/>
        </p:nvSpPr>
        <p:spPr>
          <a:xfrm>
            <a:off x="7277101" y="5264402"/>
            <a:ext cx="1080270" cy="32513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600" dirty="0">
                <a:effectLst/>
                <a:latin typeface="Cambria"/>
                <a:ea typeface="ＭＳ 明朝"/>
                <a:cs typeface="Cambria"/>
              </a:rPr>
              <a:t>İnelastik Bölge</a:t>
            </a:r>
          </a:p>
        </p:txBody>
      </p:sp>
      <p:sp>
        <p:nvSpPr>
          <p:cNvPr id="2" name="TextBox 1"/>
          <p:cNvSpPr txBox="1"/>
          <p:nvPr/>
        </p:nvSpPr>
        <p:spPr>
          <a:xfrm>
            <a:off x="969177" y="4495405"/>
            <a:ext cx="2556623" cy="954107"/>
          </a:xfrm>
          <a:prstGeom prst="rect">
            <a:avLst/>
          </a:prstGeom>
          <a:noFill/>
        </p:spPr>
        <p:txBody>
          <a:bodyPr wrap="square" rtlCol="0">
            <a:spAutoFit/>
          </a:bodyPr>
          <a:lstStyle/>
          <a:p>
            <a:r>
              <a:rPr lang="tr-TR" sz="2800" dirty="0" err="1">
                <a:solidFill>
                  <a:srgbClr val="FF0000"/>
                </a:solidFill>
                <a:latin typeface="Cambria"/>
              </a:rPr>
              <a:t>Gain</a:t>
            </a:r>
            <a:r>
              <a:rPr lang="tr-TR" sz="2800" dirty="0">
                <a:solidFill>
                  <a:srgbClr val="FF0000"/>
                </a:solidFill>
                <a:latin typeface="Cambria"/>
              </a:rPr>
              <a:t>: Kazanç</a:t>
            </a:r>
          </a:p>
          <a:p>
            <a:r>
              <a:rPr lang="tr-TR" sz="2800" dirty="0" err="1">
                <a:solidFill>
                  <a:srgbClr val="FF0000"/>
                </a:solidFill>
                <a:latin typeface="Cambria"/>
              </a:rPr>
              <a:t>Lost</a:t>
            </a:r>
            <a:r>
              <a:rPr lang="tr-TR" sz="2800" dirty="0">
                <a:solidFill>
                  <a:srgbClr val="FF0000"/>
                </a:solidFill>
                <a:latin typeface="Cambria"/>
              </a:rPr>
              <a:t>: Kayıp</a:t>
            </a:r>
          </a:p>
        </p:txBody>
      </p:sp>
      <p:sp>
        <p:nvSpPr>
          <p:cNvPr id="14" name="Rectangle 13"/>
          <p:cNvSpPr/>
          <p:nvPr/>
        </p:nvSpPr>
        <p:spPr>
          <a:xfrm>
            <a:off x="7607299" y="5932604"/>
            <a:ext cx="211668" cy="178701"/>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200" dirty="0">
                <a:latin typeface="Cambria"/>
                <a:ea typeface="ＭＳ 明朝"/>
                <a:cs typeface="Cambria"/>
              </a:rPr>
              <a:t>T</a:t>
            </a:r>
            <a:endParaRPr lang="tr-TR" sz="1200" dirty="0">
              <a:effectLst/>
              <a:latin typeface="Cambria"/>
              <a:ea typeface="ＭＳ 明朝"/>
              <a:cs typeface="Cambria"/>
            </a:endParaRPr>
          </a:p>
        </p:txBody>
      </p:sp>
      <p:sp>
        <p:nvSpPr>
          <p:cNvPr id="15" name="Rectangle 14"/>
          <p:cNvSpPr/>
          <p:nvPr/>
        </p:nvSpPr>
        <p:spPr>
          <a:xfrm>
            <a:off x="4986867" y="2952012"/>
            <a:ext cx="211668" cy="178701"/>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200" dirty="0">
                <a:latin typeface="Cambria"/>
                <a:ea typeface="ＭＳ 明朝"/>
                <a:cs typeface="Cambria"/>
              </a:rPr>
              <a:t>T</a:t>
            </a:r>
            <a:endParaRPr lang="tr-TR" sz="1200" dirty="0">
              <a:effectLst/>
              <a:latin typeface="Cambria"/>
              <a:ea typeface="ＭＳ 明朝"/>
              <a:cs typeface="Cambria"/>
            </a:endParaRPr>
          </a:p>
        </p:txBody>
      </p:sp>
      <p:sp>
        <p:nvSpPr>
          <p:cNvPr id="16" name="Rectangle 15"/>
          <p:cNvSpPr/>
          <p:nvPr/>
        </p:nvSpPr>
        <p:spPr>
          <a:xfrm>
            <a:off x="9351433" y="2931171"/>
            <a:ext cx="211668" cy="178701"/>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200" dirty="0">
                <a:latin typeface="Cambria"/>
                <a:ea typeface="ＭＳ 明朝"/>
                <a:cs typeface="Cambria"/>
              </a:rPr>
              <a:t>T</a:t>
            </a:r>
            <a:endParaRPr lang="tr-TR" sz="1200" dirty="0">
              <a:effectLst/>
              <a:latin typeface="Cambria"/>
              <a:ea typeface="ＭＳ 明朝"/>
              <a:cs typeface="Cambria"/>
            </a:endParaRPr>
          </a:p>
        </p:txBody>
      </p:sp>
    </p:spTree>
    <p:extLst>
      <p:ext uri="{BB962C8B-B14F-4D97-AF65-F5344CB8AC3E}">
        <p14:creationId xmlns:p14="http://schemas.microsoft.com/office/powerpoint/2010/main" val="3514817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p:cNvSpPr>
            <a:spLocks noGrp="1"/>
          </p:cNvSpPr>
          <p:nvPr>
            <p:ph type="title"/>
          </p:nvPr>
        </p:nvSpPr>
        <p:spPr>
          <a:xfrm>
            <a:off x="1981200" y="47"/>
            <a:ext cx="8229600" cy="1527175"/>
          </a:xfrm>
        </p:spPr>
        <p:txBody>
          <a:bodyPr/>
          <a:lstStyle/>
          <a:p>
            <a:r>
              <a:rPr lang="tr-TR" altLang="en-US" noProof="0" dirty="0">
                <a:latin typeface="Cambria"/>
              </a:rPr>
              <a:t>Fiyat Esnekliği ve Grafiği</a:t>
            </a:r>
          </a:p>
        </p:txBody>
      </p:sp>
      <p:sp>
        <p:nvSpPr>
          <p:cNvPr id="35843" name="Content Placeholder 2"/>
          <p:cNvSpPr>
            <a:spLocks noGrp="1"/>
          </p:cNvSpPr>
          <p:nvPr>
            <p:ph idx="1"/>
          </p:nvPr>
        </p:nvSpPr>
        <p:spPr>
          <a:xfrm>
            <a:off x="1981200" y="1712913"/>
            <a:ext cx="8229600" cy="4895850"/>
          </a:xfrm>
        </p:spPr>
        <p:txBody>
          <a:bodyPr/>
          <a:lstStyle/>
          <a:p>
            <a:pPr eaLnBrk="1" hangingPunct="1"/>
            <a:r>
              <a:rPr lang="tr-TR" altLang="en-US" noProof="0" dirty="0"/>
              <a:t>Eğer talep elastik ise</a:t>
            </a:r>
          </a:p>
          <a:p>
            <a:pPr lvl="1" eaLnBrk="1" hangingPunct="1"/>
            <a:r>
              <a:rPr lang="tr-TR" altLang="en-US" noProof="0" dirty="0"/>
              <a:t>Talep edilen miktar fiyattaki değişimlere hassas demektir.</a:t>
            </a:r>
          </a:p>
          <a:p>
            <a:pPr lvl="1" eaLnBrk="1" hangingPunct="1"/>
            <a:r>
              <a:rPr lang="tr-TR" altLang="en-US" noProof="0" dirty="0"/>
              <a:t>Talep eğrisi göreceli olarak yatay olur.</a:t>
            </a:r>
          </a:p>
          <a:p>
            <a:pPr eaLnBrk="1" hangingPunct="1"/>
            <a:r>
              <a:rPr lang="tr-TR" altLang="en-US" noProof="0" dirty="0"/>
              <a:t>Eğer talep inelastik ise</a:t>
            </a:r>
          </a:p>
          <a:p>
            <a:pPr lvl="1" eaLnBrk="1" hangingPunct="1"/>
            <a:r>
              <a:rPr lang="tr-TR" altLang="en-US" noProof="0" dirty="0"/>
              <a:t>Talep edilen miktar fiyattaki değişimlere tepkisiz demektir.</a:t>
            </a:r>
          </a:p>
          <a:p>
            <a:pPr lvl="1" eaLnBrk="1" hangingPunct="1"/>
            <a:r>
              <a:rPr lang="tr-TR" altLang="en-US" noProof="0" dirty="0"/>
              <a:t>Talep eğrisi göreceli olarak diktir.</a:t>
            </a:r>
          </a:p>
        </p:txBody>
      </p:sp>
    </p:spTree>
    <p:extLst>
      <p:ext uri="{BB962C8B-B14F-4D97-AF65-F5344CB8AC3E}">
        <p14:creationId xmlns:p14="http://schemas.microsoft.com/office/powerpoint/2010/main" val="9788501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5843">
                                            <p:txEl>
                                              <p:pRg st="1" end="1"/>
                                            </p:txEl>
                                          </p:spTgt>
                                        </p:tgtEl>
                                        <p:attrNameLst>
                                          <p:attrName>style.visibility</p:attrName>
                                        </p:attrNameLst>
                                      </p:cBhvr>
                                      <p:to>
                                        <p:strVal val="visible"/>
                                      </p:to>
                                    </p:set>
                                    <p:animEffect transition="in" filter="barn(inVertical)">
                                      <p:cBhvr>
                                        <p:cTn id="7" dur="500"/>
                                        <p:tgtEl>
                                          <p:spTgt spid="35843">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5843">
                                            <p:txEl>
                                              <p:pRg st="2" end="2"/>
                                            </p:txEl>
                                          </p:spTgt>
                                        </p:tgtEl>
                                        <p:attrNameLst>
                                          <p:attrName>style.visibility</p:attrName>
                                        </p:attrNameLst>
                                      </p:cBhvr>
                                      <p:to>
                                        <p:strVal val="visible"/>
                                      </p:to>
                                    </p:set>
                                    <p:animEffect transition="in" filter="barn(inVertical)">
                                      <p:cBhvr>
                                        <p:cTn id="10" dur="500"/>
                                        <p:tgtEl>
                                          <p:spTgt spid="35843">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35843">
                                            <p:txEl>
                                              <p:pRg st="4" end="4"/>
                                            </p:txEl>
                                          </p:spTgt>
                                        </p:tgtEl>
                                        <p:attrNameLst>
                                          <p:attrName>style.visibility</p:attrName>
                                        </p:attrNameLst>
                                      </p:cBhvr>
                                      <p:to>
                                        <p:strVal val="visible"/>
                                      </p:to>
                                    </p:set>
                                    <p:animEffect transition="in" filter="barn(inVertical)">
                                      <p:cBhvr>
                                        <p:cTn id="15" dur="500"/>
                                        <p:tgtEl>
                                          <p:spTgt spid="35843">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5843">
                                            <p:txEl>
                                              <p:pRg st="5" end="5"/>
                                            </p:txEl>
                                          </p:spTgt>
                                        </p:tgtEl>
                                        <p:attrNameLst>
                                          <p:attrName>style.visibility</p:attrName>
                                        </p:attrNameLst>
                                      </p:cBhvr>
                                      <p:to>
                                        <p:strVal val="visible"/>
                                      </p:to>
                                    </p:set>
                                    <p:animEffect transition="in" filter="barn(inVertical)">
                                      <p:cBhvr>
                                        <p:cTn id="18" dur="500"/>
                                        <p:tgtEl>
                                          <p:spTgt spid="358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4" descr="axes.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7549" y="1344613"/>
            <a:ext cx="6307139" cy="421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descr="extreme.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789363" y="4695825"/>
            <a:ext cx="4354512" cy="1881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descr="d.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095752" y="2897235"/>
            <a:ext cx="4773613" cy="312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p0.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614770" y="2868613"/>
            <a:ext cx="2263775" cy="2195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descr="small.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892332" y="2387600"/>
            <a:ext cx="2195513" cy="731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0182" name="Title 9"/>
          <p:cNvSpPr>
            <a:spLocks noGrp="1"/>
          </p:cNvSpPr>
          <p:nvPr>
            <p:ph type="title"/>
          </p:nvPr>
        </p:nvSpPr>
        <p:spPr>
          <a:xfrm>
            <a:off x="2014539" y="-17463"/>
            <a:ext cx="8229600" cy="768351"/>
          </a:xfrm>
        </p:spPr>
        <p:txBody>
          <a:bodyPr/>
          <a:lstStyle/>
          <a:p>
            <a:pPr algn="ctr"/>
            <a:r>
              <a:rPr lang="tr-TR" altLang="en-US" noProof="0" dirty="0">
                <a:latin typeface="Cambria"/>
              </a:rPr>
              <a:t>Fiyat Esnekliği ve Grafiği</a:t>
            </a:r>
          </a:p>
        </p:txBody>
      </p:sp>
      <p:graphicFrame>
        <p:nvGraphicFramePr>
          <p:cNvPr id="50183" name="Object 4"/>
          <p:cNvGraphicFramePr>
            <a:graphicFrameLocks noChangeAspect="1"/>
          </p:cNvGraphicFramePr>
          <p:nvPr>
            <p:extLst>
              <p:ext uri="{D42A27DB-BD31-4B8C-83A1-F6EECF244321}">
                <p14:modId xmlns:p14="http://schemas.microsoft.com/office/powerpoint/2010/main" val="1187079850"/>
              </p:ext>
            </p:extLst>
          </p:nvPr>
        </p:nvGraphicFramePr>
        <p:xfrm>
          <a:off x="8031163" y="1055688"/>
          <a:ext cx="2574925" cy="901700"/>
        </p:xfrm>
        <a:graphic>
          <a:graphicData uri="http://schemas.openxmlformats.org/presentationml/2006/ole">
            <mc:AlternateContent xmlns:mc="http://schemas.openxmlformats.org/markup-compatibility/2006">
              <mc:Choice xmlns:v="urn:schemas-microsoft-com:vml" Requires="v">
                <p:oleObj spid="_x0000_s28038" name="Equation" r:id="rId9" imgW="1193800" imgH="419100" progId="Equation.DSMT4">
                  <p:embed/>
                </p:oleObj>
              </mc:Choice>
              <mc:Fallback>
                <p:oleObj name="Equation" r:id="rId9" imgW="1193800" imgH="419100" progId="Equation.DSMT4">
                  <p:embed/>
                  <p:pic>
                    <p:nvPicPr>
                      <p:cNvPr id="0" name=""/>
                      <p:cNvPicPr>
                        <a:picLocks noChangeAspect="1" noChangeArrowheads="1"/>
                      </p:cNvPicPr>
                      <p:nvPr/>
                    </p:nvPicPr>
                    <p:blipFill>
                      <a:blip r:embed="rId10"/>
                      <a:srcRect/>
                      <a:stretch>
                        <a:fillRect/>
                      </a:stretch>
                    </p:blipFill>
                    <p:spPr bwMode="auto">
                      <a:xfrm>
                        <a:off x="8031163" y="1055688"/>
                        <a:ext cx="2574925" cy="901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pSp>
        <p:nvGrpSpPr>
          <p:cNvPr id="50184" name="Group 4"/>
          <p:cNvGrpSpPr>
            <a:grpSpLocks/>
          </p:cNvGrpSpPr>
          <p:nvPr/>
        </p:nvGrpSpPr>
        <p:grpSpPr bwMode="auto">
          <a:xfrm>
            <a:off x="9055100" y="1943123"/>
            <a:ext cx="1524000" cy="789785"/>
            <a:chOff x="6858000" y="646358"/>
            <a:chExt cx="1524000" cy="789766"/>
          </a:xfrm>
        </p:grpSpPr>
        <p:cxnSp>
          <p:nvCxnSpPr>
            <p:cNvPr id="12" name="Straight Arrow Connector 11"/>
            <p:cNvCxnSpPr/>
            <p:nvPr/>
          </p:nvCxnSpPr>
          <p:spPr>
            <a:xfrm flipH="1" flipV="1">
              <a:off x="7153275" y="646358"/>
              <a:ext cx="542925" cy="420678"/>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50186" name="TextBox 6"/>
            <p:cNvSpPr txBox="1">
              <a:spLocks noChangeArrowheads="1"/>
            </p:cNvSpPr>
            <p:nvPr/>
          </p:nvSpPr>
          <p:spPr bwMode="auto">
            <a:xfrm>
              <a:off x="6858000" y="1066801"/>
              <a:ext cx="1524000" cy="369323"/>
            </a:xfrm>
            <a:prstGeom prst="rect">
              <a:avLst/>
            </a:prstGeom>
            <a:solidFill>
              <a:srgbClr val="92D050"/>
            </a:solidFill>
            <a:ln w="9525">
              <a:solidFill>
                <a:schemeClr val="tx1"/>
              </a:solidFill>
              <a:miter lim="800000"/>
              <a:headEnd/>
              <a:tailEnd/>
            </a:ln>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tr-TR" altLang="en-US" sz="1800" dirty="0">
                  <a:latin typeface="Cambria"/>
                  <a:cs typeface="Cambria"/>
                </a:rPr>
                <a:t>Payda sıfır!</a:t>
              </a:r>
            </a:p>
          </p:txBody>
        </p:sp>
      </p:grpSp>
      <p:sp>
        <p:nvSpPr>
          <p:cNvPr id="13" name="Rectangle 12"/>
          <p:cNvSpPr/>
          <p:nvPr/>
        </p:nvSpPr>
        <p:spPr>
          <a:xfrm>
            <a:off x="3130867" y="1377048"/>
            <a:ext cx="892791" cy="45720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800" b="1" dirty="0">
                <a:effectLst/>
                <a:latin typeface="Cambria"/>
                <a:ea typeface="ＭＳ 明朝"/>
                <a:cs typeface="Cambria"/>
              </a:rPr>
              <a:t>Fiyat</a:t>
            </a:r>
          </a:p>
        </p:txBody>
      </p:sp>
      <p:sp>
        <p:nvSpPr>
          <p:cNvPr id="14" name="Rectangle 13"/>
          <p:cNvSpPr/>
          <p:nvPr/>
        </p:nvSpPr>
        <p:spPr>
          <a:xfrm>
            <a:off x="8199675" y="5188724"/>
            <a:ext cx="1545123" cy="45720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800" b="1" dirty="0">
                <a:effectLst/>
                <a:latin typeface="Cambria"/>
                <a:ea typeface="ＭＳ 明朝"/>
                <a:cs typeface="Cambria"/>
              </a:rPr>
              <a:t>Miktar</a:t>
            </a:r>
          </a:p>
        </p:txBody>
      </p:sp>
      <p:sp>
        <p:nvSpPr>
          <p:cNvPr id="15" name="Rectangle 14"/>
          <p:cNvSpPr/>
          <p:nvPr/>
        </p:nvSpPr>
        <p:spPr>
          <a:xfrm>
            <a:off x="1749248" y="2384536"/>
            <a:ext cx="1532549" cy="74659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800" b="1" dirty="0">
                <a:effectLst/>
                <a:latin typeface="Cambria"/>
                <a:ea typeface="ＭＳ 明朝"/>
                <a:cs typeface="Cambria"/>
              </a:rPr>
              <a:t>Küçük </a:t>
            </a:r>
            <a:r>
              <a:rPr lang="tr-TR" sz="2800" b="1" dirty="0">
                <a:latin typeface="Cambria"/>
                <a:ea typeface="ＭＳ 明朝"/>
                <a:cs typeface="Cambria"/>
              </a:rPr>
              <a:t>D</a:t>
            </a:r>
            <a:r>
              <a:rPr lang="tr-TR" sz="2800" b="1" dirty="0">
                <a:effectLst/>
                <a:latin typeface="Cambria"/>
                <a:ea typeface="ＭＳ 明朝"/>
                <a:cs typeface="Cambria"/>
              </a:rPr>
              <a:t>eğişim</a:t>
            </a:r>
          </a:p>
        </p:txBody>
      </p:sp>
      <p:sp>
        <p:nvSpPr>
          <p:cNvPr id="16" name="Rectangle 15"/>
          <p:cNvSpPr/>
          <p:nvPr/>
        </p:nvSpPr>
        <p:spPr>
          <a:xfrm>
            <a:off x="3042892" y="5242561"/>
            <a:ext cx="5193034" cy="90653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800" b="1" dirty="0">
                <a:effectLst/>
                <a:latin typeface="Cambria"/>
                <a:ea typeface="ＭＳ 明朝"/>
                <a:cs typeface="Cambria"/>
              </a:rPr>
              <a:t>Ekstrem değişim F</a:t>
            </a:r>
            <a:r>
              <a:rPr lang="tr-TR" sz="2800" b="1" baseline="-25000" dirty="0">
                <a:effectLst/>
                <a:latin typeface="Cambria"/>
                <a:ea typeface="ＭＳ 明朝"/>
                <a:cs typeface="Cambria"/>
              </a:rPr>
              <a:t>0</a:t>
            </a:r>
            <a:r>
              <a:rPr lang="tr-TR" sz="2800" b="1" dirty="0">
                <a:effectLst/>
                <a:latin typeface="Cambria"/>
                <a:ea typeface="ＭＳ 明朝"/>
                <a:cs typeface="Cambria"/>
              </a:rPr>
              <a:t> üzerindeki her fiyat için talep sıfır.</a:t>
            </a:r>
          </a:p>
        </p:txBody>
      </p:sp>
      <p:sp>
        <p:nvSpPr>
          <p:cNvPr id="17" name="Rectangle 16"/>
          <p:cNvSpPr/>
          <p:nvPr/>
        </p:nvSpPr>
        <p:spPr>
          <a:xfrm>
            <a:off x="5079869" y="6270161"/>
            <a:ext cx="3244075" cy="45720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800" b="1" u="sng" dirty="0">
                <a:solidFill>
                  <a:srgbClr val="FF0000"/>
                </a:solidFill>
                <a:effectLst/>
                <a:latin typeface="Cambria"/>
                <a:ea typeface="ＭＳ 明朝"/>
                <a:cs typeface="Cambria"/>
              </a:rPr>
              <a:t>Tam Elastik</a:t>
            </a:r>
          </a:p>
        </p:txBody>
      </p:sp>
      <p:sp>
        <p:nvSpPr>
          <p:cNvPr id="18" name="Rectangle 17"/>
          <p:cNvSpPr/>
          <p:nvPr/>
        </p:nvSpPr>
        <p:spPr>
          <a:xfrm>
            <a:off x="8617267" y="2884114"/>
            <a:ext cx="560599" cy="45720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dirty="0">
                <a:effectLst/>
                <a:latin typeface="Cambria"/>
                <a:ea typeface="ＭＳ 明朝"/>
                <a:cs typeface="Cambria"/>
              </a:rPr>
              <a:t>T</a:t>
            </a:r>
          </a:p>
        </p:txBody>
      </p:sp>
      <p:sp>
        <p:nvSpPr>
          <p:cNvPr id="19" name="Rectangle 18"/>
          <p:cNvSpPr/>
          <p:nvPr/>
        </p:nvSpPr>
        <p:spPr>
          <a:xfrm>
            <a:off x="3452601" y="2799448"/>
            <a:ext cx="560599" cy="45720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dirty="0">
                <a:latin typeface="Cambria"/>
                <a:ea typeface="ＭＳ 明朝"/>
                <a:cs typeface="Cambria"/>
              </a:rPr>
              <a:t>F</a:t>
            </a:r>
            <a:r>
              <a:rPr lang="tr-TR" sz="2000" baseline="-25000" dirty="0">
                <a:effectLst/>
                <a:latin typeface="Cambria"/>
                <a:ea typeface="ＭＳ 明朝"/>
                <a:cs typeface="Cambria"/>
              </a:rPr>
              <a:t>0</a:t>
            </a:r>
            <a:endParaRPr lang="tr-TR" sz="2000" dirty="0">
              <a:effectLst/>
              <a:latin typeface="Cambria"/>
              <a:ea typeface="ＭＳ 明朝"/>
              <a:cs typeface="Cambria"/>
            </a:endParaRPr>
          </a:p>
        </p:txBody>
      </p:sp>
      <p:sp>
        <p:nvSpPr>
          <p:cNvPr id="20" name="Rectangle 19"/>
          <p:cNvSpPr/>
          <p:nvPr/>
        </p:nvSpPr>
        <p:spPr>
          <a:xfrm>
            <a:off x="3435667" y="2376115"/>
            <a:ext cx="560599" cy="45720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dirty="0">
                <a:effectLst/>
                <a:latin typeface="Cambria"/>
                <a:ea typeface="ＭＳ 明朝"/>
                <a:cs typeface="Cambria"/>
              </a:rPr>
              <a:t>F</a:t>
            </a:r>
            <a:r>
              <a:rPr lang="tr-TR" sz="2000" baseline="-25000" dirty="0">
                <a:latin typeface="Cambria"/>
                <a:ea typeface="ＭＳ 明朝"/>
                <a:cs typeface="Cambria"/>
              </a:rPr>
              <a:t>1</a:t>
            </a:r>
            <a:endParaRPr lang="tr-TR" sz="2000" dirty="0">
              <a:effectLst/>
              <a:latin typeface="Cambria"/>
              <a:ea typeface="ＭＳ 明朝"/>
              <a:cs typeface="Cambria"/>
            </a:endParaRPr>
          </a:p>
        </p:txBody>
      </p:sp>
    </p:spTree>
    <p:extLst>
      <p:ext uri="{BB962C8B-B14F-4D97-AF65-F5344CB8AC3E}">
        <p14:creationId xmlns:p14="http://schemas.microsoft.com/office/powerpoint/2010/main" val="15365610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10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1000"/>
                                        <p:tgtEl>
                                          <p:spTgt spid="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2"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right)">
                                      <p:cBhvr>
                                        <p:cTn id="2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5" descr="asex_label.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38456" y="1482729"/>
            <a:ext cx="7056439" cy="4716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descr="large.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735545" y="5210175"/>
            <a:ext cx="2105025" cy="896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d.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121156" y="2273301"/>
            <a:ext cx="4872039" cy="2378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descr="p0.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263901" y="3203622"/>
            <a:ext cx="3157539" cy="2455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descr="p1.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263901" y="2384430"/>
            <a:ext cx="1481139" cy="3275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descr="small.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890717" y="2573338"/>
            <a:ext cx="1285875" cy="819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8135" name="Title 11"/>
          <p:cNvSpPr>
            <a:spLocks noGrp="1"/>
          </p:cNvSpPr>
          <p:nvPr>
            <p:ph type="title"/>
          </p:nvPr>
        </p:nvSpPr>
        <p:spPr>
          <a:xfrm>
            <a:off x="2014539" y="-17463"/>
            <a:ext cx="8229600" cy="768351"/>
          </a:xfrm>
        </p:spPr>
        <p:txBody>
          <a:bodyPr/>
          <a:lstStyle/>
          <a:p>
            <a:pPr algn="ctr"/>
            <a:r>
              <a:rPr lang="tr-TR" altLang="en-US" noProof="0" dirty="0">
                <a:latin typeface="Cambria"/>
              </a:rPr>
              <a:t>Fiyat Esnekliği ve Grafiği</a:t>
            </a:r>
          </a:p>
        </p:txBody>
      </p:sp>
      <p:graphicFrame>
        <p:nvGraphicFramePr>
          <p:cNvPr id="48136" name="Object 1"/>
          <p:cNvGraphicFramePr>
            <a:graphicFrameLocks noChangeAspect="1"/>
          </p:cNvGraphicFramePr>
          <p:nvPr>
            <p:extLst>
              <p:ext uri="{D42A27DB-BD31-4B8C-83A1-F6EECF244321}">
                <p14:modId xmlns:p14="http://schemas.microsoft.com/office/powerpoint/2010/main" val="640958310"/>
              </p:ext>
            </p:extLst>
          </p:nvPr>
        </p:nvGraphicFramePr>
        <p:xfrm>
          <a:off x="7502525" y="1609725"/>
          <a:ext cx="3127375" cy="876300"/>
        </p:xfrm>
        <a:graphic>
          <a:graphicData uri="http://schemas.openxmlformats.org/presentationml/2006/ole">
            <mc:AlternateContent xmlns:mc="http://schemas.openxmlformats.org/markup-compatibility/2006">
              <mc:Choice xmlns:v="urn:schemas-microsoft-com:vml" Requires="v">
                <p:oleObj spid="_x0000_s27014" name="Equation" r:id="rId10" imgW="1473200" imgH="444500" progId="Equation.DSMT4">
                  <p:embed/>
                </p:oleObj>
              </mc:Choice>
              <mc:Fallback>
                <p:oleObj name="Equation" r:id="rId10" imgW="1473200" imgH="444500" progId="Equation.DSMT4">
                  <p:embed/>
                  <p:pic>
                    <p:nvPicPr>
                      <p:cNvPr id="0" name=""/>
                      <p:cNvPicPr>
                        <a:picLocks noChangeAspect="1" noChangeArrowheads="1"/>
                      </p:cNvPicPr>
                      <p:nvPr/>
                    </p:nvPicPr>
                    <p:blipFill>
                      <a:blip r:embed="rId11"/>
                      <a:srcRect/>
                      <a:stretch>
                        <a:fillRect/>
                      </a:stretch>
                    </p:blipFill>
                    <p:spPr bwMode="auto">
                      <a:xfrm>
                        <a:off x="7502525" y="1609725"/>
                        <a:ext cx="3127375" cy="876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13" name="Rectangle 12"/>
          <p:cNvSpPr/>
          <p:nvPr/>
        </p:nvSpPr>
        <p:spPr>
          <a:xfrm>
            <a:off x="2602762" y="1553095"/>
            <a:ext cx="1068827" cy="509178"/>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800" b="1" dirty="0">
                <a:effectLst/>
                <a:latin typeface="Cambria"/>
                <a:ea typeface="ＭＳ 明朝"/>
                <a:cs typeface="Cambria"/>
              </a:rPr>
              <a:t>Fiyat</a:t>
            </a:r>
          </a:p>
        </p:txBody>
      </p:sp>
      <p:sp>
        <p:nvSpPr>
          <p:cNvPr id="14" name="Rectangle 13"/>
          <p:cNvSpPr/>
          <p:nvPr/>
        </p:nvSpPr>
        <p:spPr>
          <a:xfrm>
            <a:off x="8298753" y="5778240"/>
            <a:ext cx="1735246" cy="45720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800" b="1" dirty="0">
                <a:effectLst/>
                <a:latin typeface="Cambria"/>
                <a:ea typeface="ＭＳ 明朝"/>
                <a:cs typeface="Cambria"/>
              </a:rPr>
              <a:t>Miktar</a:t>
            </a:r>
          </a:p>
        </p:txBody>
      </p:sp>
      <p:sp>
        <p:nvSpPr>
          <p:cNvPr id="15" name="Rectangle 14"/>
          <p:cNvSpPr/>
          <p:nvPr/>
        </p:nvSpPr>
        <p:spPr>
          <a:xfrm>
            <a:off x="1703017" y="2500433"/>
            <a:ext cx="1330221" cy="988689"/>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800" b="1" dirty="0">
                <a:effectLst/>
                <a:latin typeface="Cambria"/>
                <a:ea typeface="ＭＳ 明朝"/>
                <a:cs typeface="Cambria"/>
              </a:rPr>
              <a:t>Küçük </a:t>
            </a:r>
            <a:r>
              <a:rPr lang="tr-TR" sz="2800" b="1" dirty="0">
                <a:latin typeface="Cambria"/>
                <a:ea typeface="ＭＳ 明朝"/>
                <a:cs typeface="Cambria"/>
              </a:rPr>
              <a:t>D</a:t>
            </a:r>
            <a:r>
              <a:rPr lang="tr-TR" sz="2800" b="1" dirty="0">
                <a:effectLst/>
                <a:latin typeface="Cambria"/>
                <a:ea typeface="ＭＳ 明朝"/>
                <a:cs typeface="Cambria"/>
              </a:rPr>
              <a:t>eğişim</a:t>
            </a:r>
          </a:p>
        </p:txBody>
      </p:sp>
      <p:sp>
        <p:nvSpPr>
          <p:cNvPr id="16" name="Rectangle 15"/>
          <p:cNvSpPr/>
          <p:nvPr/>
        </p:nvSpPr>
        <p:spPr>
          <a:xfrm>
            <a:off x="4493434" y="5742884"/>
            <a:ext cx="2557521" cy="45720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800" b="1" dirty="0">
                <a:effectLst/>
                <a:latin typeface="Cambria"/>
                <a:ea typeface="ＭＳ 明朝"/>
                <a:cs typeface="Cambria"/>
              </a:rPr>
              <a:t>Büyük Değişim</a:t>
            </a:r>
          </a:p>
        </p:txBody>
      </p:sp>
      <p:sp>
        <p:nvSpPr>
          <p:cNvPr id="17" name="Rectangle 16"/>
          <p:cNvSpPr/>
          <p:nvPr/>
        </p:nvSpPr>
        <p:spPr>
          <a:xfrm>
            <a:off x="5268635" y="6216524"/>
            <a:ext cx="1249159" cy="509178"/>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800" b="1" u="sng" dirty="0">
                <a:solidFill>
                  <a:srgbClr val="FF0000"/>
                </a:solidFill>
                <a:effectLst/>
                <a:latin typeface="Cambria"/>
                <a:ea typeface="ＭＳ 明朝"/>
                <a:cs typeface="Cambria"/>
              </a:rPr>
              <a:t>Elastik</a:t>
            </a:r>
          </a:p>
        </p:txBody>
      </p:sp>
      <p:sp>
        <p:nvSpPr>
          <p:cNvPr id="18" name="Rectangle 17"/>
          <p:cNvSpPr/>
          <p:nvPr/>
        </p:nvSpPr>
        <p:spPr>
          <a:xfrm>
            <a:off x="3097001" y="3239715"/>
            <a:ext cx="560599" cy="45720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dirty="0">
                <a:effectLst/>
                <a:latin typeface="Cambria"/>
                <a:ea typeface="ＭＳ 明朝"/>
                <a:cs typeface="Cambria"/>
              </a:rPr>
              <a:t>F</a:t>
            </a:r>
            <a:r>
              <a:rPr lang="tr-TR" sz="2000" baseline="-25000" dirty="0">
                <a:effectLst/>
                <a:latin typeface="Cambria"/>
                <a:ea typeface="ＭＳ 明朝"/>
                <a:cs typeface="Cambria"/>
              </a:rPr>
              <a:t>0</a:t>
            </a:r>
            <a:endParaRPr lang="tr-TR" sz="2000" dirty="0">
              <a:effectLst/>
              <a:latin typeface="Cambria"/>
              <a:ea typeface="ＭＳ 明朝"/>
              <a:cs typeface="Cambria"/>
            </a:endParaRPr>
          </a:p>
        </p:txBody>
      </p:sp>
      <p:sp>
        <p:nvSpPr>
          <p:cNvPr id="19" name="Rectangle 18"/>
          <p:cNvSpPr/>
          <p:nvPr/>
        </p:nvSpPr>
        <p:spPr>
          <a:xfrm>
            <a:off x="3181667" y="2376115"/>
            <a:ext cx="560599" cy="45720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dirty="0">
                <a:latin typeface="Cambria"/>
                <a:ea typeface="ＭＳ 明朝"/>
                <a:cs typeface="Cambria"/>
              </a:rPr>
              <a:t>F</a:t>
            </a:r>
            <a:r>
              <a:rPr lang="tr-TR" sz="2000" baseline="-25000" dirty="0">
                <a:latin typeface="Cambria"/>
                <a:ea typeface="ＭＳ 明朝"/>
                <a:cs typeface="Cambria"/>
              </a:rPr>
              <a:t>1</a:t>
            </a:r>
            <a:endParaRPr lang="tr-TR" sz="2000" dirty="0">
              <a:effectLst/>
              <a:latin typeface="Cambria"/>
              <a:ea typeface="ＭＳ 明朝"/>
              <a:cs typeface="Cambria"/>
            </a:endParaRPr>
          </a:p>
        </p:txBody>
      </p:sp>
      <p:sp>
        <p:nvSpPr>
          <p:cNvPr id="20" name="Rectangle 19"/>
          <p:cNvSpPr/>
          <p:nvPr/>
        </p:nvSpPr>
        <p:spPr>
          <a:xfrm>
            <a:off x="8600334" y="4272649"/>
            <a:ext cx="560599" cy="45720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dirty="0">
                <a:effectLst/>
                <a:latin typeface="Cambria"/>
                <a:ea typeface="ＭＳ 明朝"/>
                <a:cs typeface="Cambria"/>
              </a:rPr>
              <a:t>T</a:t>
            </a:r>
          </a:p>
        </p:txBody>
      </p:sp>
    </p:spTree>
    <p:extLst>
      <p:ext uri="{BB962C8B-B14F-4D97-AF65-F5344CB8AC3E}">
        <p14:creationId xmlns:p14="http://schemas.microsoft.com/office/powerpoint/2010/main" val="12126079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1000"/>
                                        <p:tgtEl>
                                          <p:spTgt spid="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1000"/>
                                        <p:tgtEl>
                                          <p:spTgt spid="1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2"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right)">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title"/>
          </p:nvPr>
        </p:nvSpPr>
        <p:spPr>
          <a:xfrm>
            <a:off x="1981200" y="47"/>
            <a:ext cx="8229600" cy="1527175"/>
          </a:xfrm>
        </p:spPr>
        <p:txBody>
          <a:bodyPr/>
          <a:lstStyle/>
          <a:p>
            <a:r>
              <a:rPr lang="tr-TR" altLang="en-US" noProof="0" dirty="0">
                <a:latin typeface="Cambria"/>
              </a:rPr>
              <a:t>Esneklik</a:t>
            </a:r>
          </a:p>
        </p:txBody>
      </p:sp>
      <p:sp>
        <p:nvSpPr>
          <p:cNvPr id="26627" name="Content Placeholder 2"/>
          <p:cNvSpPr>
            <a:spLocks noGrp="1"/>
          </p:cNvSpPr>
          <p:nvPr>
            <p:ph idx="1"/>
          </p:nvPr>
        </p:nvSpPr>
        <p:spPr>
          <a:xfrm>
            <a:off x="1981200" y="1712913"/>
            <a:ext cx="8229600" cy="4895850"/>
          </a:xfrm>
        </p:spPr>
        <p:txBody>
          <a:bodyPr/>
          <a:lstStyle/>
          <a:p>
            <a:pPr eaLnBrk="1" hangingPunct="1"/>
            <a:r>
              <a:rPr lang="tr-TR" altLang="en-US" sz="3200" noProof="0" dirty="0"/>
              <a:t>Esneklik</a:t>
            </a:r>
          </a:p>
          <a:p>
            <a:pPr lvl="1" eaLnBrk="1" hangingPunct="1"/>
            <a:r>
              <a:rPr lang="tr-TR" altLang="en-US" sz="2800" noProof="0" dirty="0"/>
              <a:t>Piyasa şartlarındaki değişimlere alıcı ve satıcıların cevap verebilirliği (tepkisi).</a:t>
            </a:r>
          </a:p>
        </p:txBody>
      </p:sp>
      <p:pic>
        <p:nvPicPr>
          <p:cNvPr id="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t="22272" b="14653"/>
          <a:stretch>
            <a:fillRect/>
          </a:stretch>
        </p:blipFill>
        <p:spPr bwMode="auto">
          <a:xfrm>
            <a:off x="2222372" y="3652590"/>
            <a:ext cx="4536721" cy="19077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63000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6627">
                                            <p:txEl>
                                              <p:pRg st="1" end="1"/>
                                            </p:txEl>
                                          </p:spTgt>
                                        </p:tgtEl>
                                        <p:attrNameLst>
                                          <p:attrName>style.visibility</p:attrName>
                                        </p:attrNameLst>
                                      </p:cBhvr>
                                      <p:to>
                                        <p:strVal val="visible"/>
                                      </p:to>
                                    </p:set>
                                    <p:animEffect transition="in" filter="barn(inVertical)">
                                      <p:cBhvr>
                                        <p:cTn id="7" dur="500"/>
                                        <p:tgtEl>
                                          <p:spTgt spid="2662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Picture 4" descr="axes_labels.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06743" y="1355725"/>
            <a:ext cx="6875463" cy="4597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descr="d.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64167" y="1465263"/>
            <a:ext cx="1708151" cy="3949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descr="large.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866932" y="3522666"/>
            <a:ext cx="1292225" cy="949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p0.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329018" y="4351385"/>
            <a:ext cx="2963863" cy="1063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descr="p1.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328989" y="3287713"/>
            <a:ext cx="2584451" cy="2127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descr="small.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784755" y="4978447"/>
            <a:ext cx="2052639" cy="874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6087" name="Title 10"/>
          <p:cNvSpPr>
            <a:spLocks noGrp="1"/>
          </p:cNvSpPr>
          <p:nvPr>
            <p:ph type="title"/>
          </p:nvPr>
        </p:nvSpPr>
        <p:spPr>
          <a:xfrm>
            <a:off x="2014539" y="-17463"/>
            <a:ext cx="8229600" cy="768351"/>
          </a:xfrm>
        </p:spPr>
        <p:txBody>
          <a:bodyPr/>
          <a:lstStyle/>
          <a:p>
            <a:pPr algn="ctr"/>
            <a:r>
              <a:rPr lang="tr-TR" altLang="en-US" noProof="0" dirty="0">
                <a:latin typeface="Cambria"/>
              </a:rPr>
              <a:t>Fiyat Esnekliği ve Grafiği</a:t>
            </a:r>
          </a:p>
        </p:txBody>
      </p:sp>
      <p:graphicFrame>
        <p:nvGraphicFramePr>
          <p:cNvPr id="46088" name="Object 1"/>
          <p:cNvGraphicFramePr>
            <a:graphicFrameLocks noChangeAspect="1"/>
          </p:cNvGraphicFramePr>
          <p:nvPr>
            <p:extLst>
              <p:ext uri="{D42A27DB-BD31-4B8C-83A1-F6EECF244321}">
                <p14:modId xmlns:p14="http://schemas.microsoft.com/office/powerpoint/2010/main" val="773970294"/>
              </p:ext>
            </p:extLst>
          </p:nvPr>
        </p:nvGraphicFramePr>
        <p:xfrm>
          <a:off x="7634288" y="1673225"/>
          <a:ext cx="2992437" cy="836613"/>
        </p:xfrm>
        <a:graphic>
          <a:graphicData uri="http://schemas.openxmlformats.org/presentationml/2006/ole">
            <mc:AlternateContent xmlns:mc="http://schemas.openxmlformats.org/markup-compatibility/2006">
              <mc:Choice xmlns:v="urn:schemas-microsoft-com:vml" Requires="v">
                <p:oleObj spid="_x0000_s25990" name="Equation" r:id="rId10" imgW="1473200" imgH="444500" progId="Equation.DSMT4">
                  <p:embed/>
                </p:oleObj>
              </mc:Choice>
              <mc:Fallback>
                <p:oleObj name="Equation" r:id="rId10" imgW="1473200" imgH="444500" progId="Equation.DSMT4">
                  <p:embed/>
                  <p:pic>
                    <p:nvPicPr>
                      <p:cNvPr id="0" name=""/>
                      <p:cNvPicPr>
                        <a:picLocks noChangeAspect="1" noChangeArrowheads="1"/>
                      </p:cNvPicPr>
                      <p:nvPr/>
                    </p:nvPicPr>
                    <p:blipFill>
                      <a:blip r:embed="rId11"/>
                      <a:srcRect/>
                      <a:stretch>
                        <a:fillRect/>
                      </a:stretch>
                    </p:blipFill>
                    <p:spPr bwMode="auto">
                      <a:xfrm>
                        <a:off x="7634288" y="1673225"/>
                        <a:ext cx="2992437" cy="836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11" name="Rectangle 10"/>
          <p:cNvSpPr/>
          <p:nvPr/>
        </p:nvSpPr>
        <p:spPr>
          <a:xfrm>
            <a:off x="4798745" y="6209986"/>
            <a:ext cx="1603998" cy="509178"/>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800" b="1" u="sng" dirty="0">
                <a:solidFill>
                  <a:srgbClr val="FF0000"/>
                </a:solidFill>
                <a:effectLst/>
                <a:latin typeface="Cambria"/>
                <a:ea typeface="ＭＳ 明朝"/>
                <a:cs typeface="Cambria"/>
              </a:rPr>
              <a:t>İnelastik</a:t>
            </a:r>
          </a:p>
        </p:txBody>
      </p:sp>
      <p:sp>
        <p:nvSpPr>
          <p:cNvPr id="12" name="Rectangle 11"/>
          <p:cNvSpPr/>
          <p:nvPr/>
        </p:nvSpPr>
        <p:spPr>
          <a:xfrm>
            <a:off x="2629220" y="1381760"/>
            <a:ext cx="1068827" cy="61436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800" b="1" dirty="0">
                <a:effectLst/>
                <a:latin typeface="Cambria"/>
                <a:ea typeface="ＭＳ 明朝"/>
                <a:cs typeface="Cambria"/>
              </a:rPr>
              <a:t>Fiyat</a:t>
            </a:r>
          </a:p>
        </p:txBody>
      </p:sp>
      <p:sp>
        <p:nvSpPr>
          <p:cNvPr id="13" name="Rectangle 12"/>
          <p:cNvSpPr/>
          <p:nvPr/>
        </p:nvSpPr>
        <p:spPr>
          <a:xfrm>
            <a:off x="8412481" y="5522036"/>
            <a:ext cx="1442982" cy="509178"/>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800" b="1" dirty="0">
                <a:effectLst/>
                <a:latin typeface="Cambria"/>
                <a:ea typeface="ＭＳ 明朝"/>
                <a:cs typeface="Cambria"/>
              </a:rPr>
              <a:t>Miktar</a:t>
            </a:r>
          </a:p>
        </p:txBody>
      </p:sp>
      <p:sp>
        <p:nvSpPr>
          <p:cNvPr id="14" name="Rectangle 13"/>
          <p:cNvSpPr/>
          <p:nvPr/>
        </p:nvSpPr>
        <p:spPr>
          <a:xfrm>
            <a:off x="1561000" y="3616944"/>
            <a:ext cx="1383006" cy="987028"/>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800" b="1" dirty="0">
                <a:effectLst/>
                <a:latin typeface="Cambria"/>
                <a:ea typeface="ＭＳ 明朝"/>
                <a:cs typeface="Cambria"/>
              </a:rPr>
              <a:t>Büyük Değişim</a:t>
            </a:r>
          </a:p>
        </p:txBody>
      </p:sp>
      <p:sp>
        <p:nvSpPr>
          <p:cNvPr id="15" name="Rectangle 14"/>
          <p:cNvSpPr/>
          <p:nvPr/>
        </p:nvSpPr>
        <p:spPr>
          <a:xfrm>
            <a:off x="4600312" y="5442657"/>
            <a:ext cx="2225753" cy="509178"/>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800" b="1" dirty="0">
                <a:effectLst/>
                <a:latin typeface="Cambria"/>
                <a:ea typeface="ＭＳ 明朝"/>
                <a:cs typeface="Cambria"/>
              </a:rPr>
              <a:t>Küçük </a:t>
            </a:r>
            <a:r>
              <a:rPr lang="tr-TR" sz="2800" b="1" dirty="0">
                <a:latin typeface="Cambria"/>
                <a:ea typeface="ＭＳ 明朝"/>
                <a:cs typeface="Cambria"/>
              </a:rPr>
              <a:t>D</a:t>
            </a:r>
            <a:r>
              <a:rPr lang="tr-TR" sz="2800" b="1" dirty="0">
                <a:effectLst/>
                <a:latin typeface="Cambria"/>
                <a:ea typeface="ＭＳ 明朝"/>
                <a:cs typeface="Cambria"/>
              </a:rPr>
              <a:t>eğişim</a:t>
            </a:r>
          </a:p>
        </p:txBody>
      </p:sp>
      <p:sp>
        <p:nvSpPr>
          <p:cNvPr id="16" name="Rectangle 15"/>
          <p:cNvSpPr/>
          <p:nvPr/>
        </p:nvSpPr>
        <p:spPr>
          <a:xfrm>
            <a:off x="3113934" y="4374249"/>
            <a:ext cx="560599" cy="45720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dirty="0">
                <a:latin typeface="Cambria"/>
                <a:ea typeface="ＭＳ 明朝"/>
                <a:cs typeface="Cambria"/>
              </a:rPr>
              <a:t>F</a:t>
            </a:r>
            <a:r>
              <a:rPr lang="tr-TR" sz="2000" baseline="-25000" dirty="0">
                <a:effectLst/>
                <a:latin typeface="Cambria"/>
                <a:ea typeface="ＭＳ 明朝"/>
                <a:cs typeface="Cambria"/>
              </a:rPr>
              <a:t>0</a:t>
            </a:r>
            <a:endParaRPr lang="tr-TR" sz="2000" dirty="0">
              <a:effectLst/>
              <a:latin typeface="Cambria"/>
              <a:ea typeface="ＭＳ 明朝"/>
              <a:cs typeface="Cambria"/>
            </a:endParaRPr>
          </a:p>
        </p:txBody>
      </p:sp>
      <p:sp>
        <p:nvSpPr>
          <p:cNvPr id="17" name="Rectangle 16"/>
          <p:cNvSpPr/>
          <p:nvPr/>
        </p:nvSpPr>
        <p:spPr>
          <a:xfrm>
            <a:off x="3147800" y="3307449"/>
            <a:ext cx="560599" cy="45720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dirty="0">
                <a:latin typeface="Cambria"/>
                <a:ea typeface="ＭＳ 明朝"/>
                <a:cs typeface="Cambria"/>
              </a:rPr>
              <a:t>F</a:t>
            </a:r>
            <a:r>
              <a:rPr lang="tr-TR" sz="2000" baseline="-25000" dirty="0">
                <a:latin typeface="Cambria"/>
                <a:ea typeface="ＭＳ 明朝"/>
                <a:cs typeface="Cambria"/>
              </a:rPr>
              <a:t>1</a:t>
            </a:r>
            <a:endParaRPr lang="tr-TR" sz="2000" dirty="0">
              <a:effectLst/>
              <a:latin typeface="Cambria"/>
              <a:ea typeface="ＭＳ 明朝"/>
              <a:cs typeface="Cambria"/>
            </a:endParaRPr>
          </a:p>
        </p:txBody>
      </p:sp>
      <p:sp>
        <p:nvSpPr>
          <p:cNvPr id="18" name="Rectangle 17"/>
          <p:cNvSpPr/>
          <p:nvPr/>
        </p:nvSpPr>
        <p:spPr>
          <a:xfrm>
            <a:off x="6597967" y="4916114"/>
            <a:ext cx="560599" cy="45720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dirty="0">
                <a:effectLst/>
                <a:latin typeface="Cambria"/>
                <a:ea typeface="ＭＳ 明朝"/>
                <a:cs typeface="Cambria"/>
              </a:rPr>
              <a:t>T</a:t>
            </a:r>
          </a:p>
        </p:txBody>
      </p:sp>
    </p:spTree>
    <p:extLst>
      <p:ext uri="{BB962C8B-B14F-4D97-AF65-F5344CB8AC3E}">
        <p14:creationId xmlns:p14="http://schemas.microsoft.com/office/powerpoint/2010/main" val="8074528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10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1000"/>
                                        <p:tgtEl>
                                          <p:spTgt spid="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1000"/>
                                        <p:tgtEl>
                                          <p:spTgt spid="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2"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right)">
                                      <p:cBhvr>
                                        <p:cTn id="2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Picture 6" descr="axes_labels.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57392" y="1376369"/>
            <a:ext cx="7654925" cy="4968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descr="d.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592763" y="1468485"/>
            <a:ext cx="368300" cy="3825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descr="nochange.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40300" y="5405485"/>
            <a:ext cx="1360488" cy="3317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descr="p0.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338545" y="3102022"/>
            <a:ext cx="2282825" cy="404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1" descr="p1.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338545" y="2473372"/>
            <a:ext cx="2282825" cy="404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4038" name="Title 7"/>
          <p:cNvSpPr>
            <a:spLocks noGrp="1"/>
          </p:cNvSpPr>
          <p:nvPr>
            <p:ph type="title"/>
          </p:nvPr>
        </p:nvSpPr>
        <p:spPr>
          <a:xfrm>
            <a:off x="2014539" y="-17463"/>
            <a:ext cx="8229600" cy="768351"/>
          </a:xfrm>
        </p:spPr>
        <p:txBody>
          <a:bodyPr/>
          <a:lstStyle/>
          <a:p>
            <a:pPr algn="ctr"/>
            <a:r>
              <a:rPr lang="tr-TR" altLang="en-US" noProof="0" dirty="0">
                <a:latin typeface="Cambria"/>
              </a:rPr>
              <a:t>Fiyat Esnekliği ve Grafiği</a:t>
            </a:r>
          </a:p>
        </p:txBody>
      </p:sp>
      <p:graphicFrame>
        <p:nvGraphicFramePr>
          <p:cNvPr id="44039" name="Object 2"/>
          <p:cNvGraphicFramePr>
            <a:graphicFrameLocks noChangeAspect="1"/>
          </p:cNvGraphicFramePr>
          <p:nvPr>
            <p:extLst>
              <p:ext uri="{D42A27DB-BD31-4B8C-83A1-F6EECF244321}">
                <p14:modId xmlns:p14="http://schemas.microsoft.com/office/powerpoint/2010/main" val="3306658973"/>
              </p:ext>
            </p:extLst>
          </p:nvPr>
        </p:nvGraphicFramePr>
        <p:xfrm>
          <a:off x="7362825" y="2446338"/>
          <a:ext cx="2654300" cy="1066800"/>
        </p:xfrm>
        <a:graphic>
          <a:graphicData uri="http://schemas.openxmlformats.org/presentationml/2006/ole">
            <mc:AlternateContent xmlns:mc="http://schemas.openxmlformats.org/markup-compatibility/2006">
              <mc:Choice xmlns:v="urn:schemas-microsoft-com:vml" Requires="v">
                <p:oleObj spid="_x0000_s24967" name="Equation" r:id="rId9" imgW="1041400" imgH="419100" progId="Equation.DSMT4">
                  <p:embed/>
                </p:oleObj>
              </mc:Choice>
              <mc:Fallback>
                <p:oleObj name="Equation" r:id="rId9" imgW="1041400" imgH="419100" progId="Equation.DSMT4">
                  <p:embed/>
                  <p:pic>
                    <p:nvPicPr>
                      <p:cNvPr id="0" name=""/>
                      <p:cNvPicPr>
                        <a:picLocks noChangeAspect="1" noChangeArrowheads="1"/>
                      </p:cNvPicPr>
                      <p:nvPr/>
                    </p:nvPicPr>
                    <p:blipFill>
                      <a:blip r:embed="rId10"/>
                      <a:srcRect/>
                      <a:stretch>
                        <a:fillRect/>
                      </a:stretch>
                    </p:blipFill>
                    <p:spPr bwMode="auto">
                      <a:xfrm>
                        <a:off x="7362825" y="2446338"/>
                        <a:ext cx="2654300" cy="1066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nvGrpSpPr>
          <p:cNvPr id="44040" name="Group 10"/>
          <p:cNvGrpSpPr>
            <a:grpSpLocks/>
          </p:cNvGrpSpPr>
          <p:nvPr/>
        </p:nvGrpSpPr>
        <p:grpSpPr bwMode="auto">
          <a:xfrm>
            <a:off x="8756679" y="1639888"/>
            <a:ext cx="1758951" cy="825500"/>
            <a:chOff x="6622774" y="1066800"/>
            <a:chExt cx="1759226" cy="825293"/>
          </a:xfrm>
        </p:grpSpPr>
        <p:cxnSp>
          <p:nvCxnSpPr>
            <p:cNvPr id="14" name="Straight Arrow Connector 13"/>
            <p:cNvCxnSpPr/>
            <p:nvPr/>
          </p:nvCxnSpPr>
          <p:spPr>
            <a:xfrm flipH="1">
              <a:off x="6622774" y="1435008"/>
              <a:ext cx="234987" cy="457085"/>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44042" name="TextBox 8"/>
            <p:cNvSpPr txBox="1">
              <a:spLocks noChangeArrowheads="1"/>
            </p:cNvSpPr>
            <p:nvPr/>
          </p:nvSpPr>
          <p:spPr bwMode="auto">
            <a:xfrm>
              <a:off x="6858000" y="1066800"/>
              <a:ext cx="1524000" cy="369239"/>
            </a:xfrm>
            <a:prstGeom prst="rect">
              <a:avLst/>
            </a:prstGeom>
            <a:solidFill>
              <a:srgbClr val="92D050"/>
            </a:solidFill>
            <a:ln w="9525">
              <a:solidFill>
                <a:schemeClr val="tx1"/>
              </a:solidFill>
              <a:miter lim="800000"/>
              <a:headEnd/>
              <a:tailEnd/>
            </a:ln>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tr-TR" altLang="en-US" sz="1800" dirty="0">
                  <a:latin typeface="Cambria"/>
                  <a:cs typeface="Cambria"/>
                </a:rPr>
                <a:t>Pay sıfır!</a:t>
              </a:r>
            </a:p>
          </p:txBody>
        </p:sp>
      </p:grpSp>
      <p:sp>
        <p:nvSpPr>
          <p:cNvPr id="13" name="Rectangle 12"/>
          <p:cNvSpPr/>
          <p:nvPr/>
        </p:nvSpPr>
        <p:spPr>
          <a:xfrm>
            <a:off x="2682135" y="1394337"/>
            <a:ext cx="1068827" cy="509178"/>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800" b="1" dirty="0">
                <a:effectLst/>
                <a:latin typeface="Cambria"/>
                <a:ea typeface="ＭＳ 明朝"/>
                <a:cs typeface="Cambria"/>
              </a:rPr>
              <a:t>Fiyat</a:t>
            </a:r>
          </a:p>
        </p:txBody>
      </p:sp>
      <p:sp>
        <p:nvSpPr>
          <p:cNvPr id="15" name="Rectangle 14"/>
          <p:cNvSpPr/>
          <p:nvPr/>
        </p:nvSpPr>
        <p:spPr>
          <a:xfrm>
            <a:off x="8330836" y="5394960"/>
            <a:ext cx="1458482" cy="556875"/>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800" b="1" dirty="0">
                <a:effectLst/>
                <a:latin typeface="Cambria"/>
                <a:ea typeface="ＭＳ 明朝"/>
                <a:cs typeface="Cambria"/>
              </a:rPr>
              <a:t>Miktar</a:t>
            </a:r>
          </a:p>
        </p:txBody>
      </p:sp>
      <p:sp>
        <p:nvSpPr>
          <p:cNvPr id="16" name="Rectangle 15"/>
          <p:cNvSpPr/>
          <p:nvPr/>
        </p:nvSpPr>
        <p:spPr>
          <a:xfrm>
            <a:off x="5079862" y="5958620"/>
            <a:ext cx="3254287" cy="509178"/>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800" b="1" u="sng" dirty="0">
                <a:solidFill>
                  <a:srgbClr val="FF0000"/>
                </a:solidFill>
                <a:effectLst/>
                <a:latin typeface="Cambria"/>
                <a:ea typeface="ＭＳ 明朝"/>
                <a:cs typeface="Cambria"/>
              </a:rPr>
              <a:t>Tam İnelastik</a:t>
            </a:r>
          </a:p>
        </p:txBody>
      </p:sp>
      <p:sp>
        <p:nvSpPr>
          <p:cNvPr id="17" name="Rectangle 16"/>
          <p:cNvSpPr/>
          <p:nvPr/>
        </p:nvSpPr>
        <p:spPr>
          <a:xfrm>
            <a:off x="1693286" y="2611478"/>
            <a:ext cx="1329313" cy="920879"/>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800" b="1" dirty="0">
                <a:latin typeface="Cambria"/>
                <a:ea typeface="ＭＳ 明朝"/>
                <a:cs typeface="Cambria"/>
              </a:rPr>
              <a:t>Değişim</a:t>
            </a:r>
            <a:endParaRPr lang="tr-TR" sz="2800" b="1" dirty="0">
              <a:effectLst/>
              <a:latin typeface="Cambria"/>
              <a:ea typeface="ＭＳ 明朝"/>
              <a:cs typeface="Cambria"/>
            </a:endParaRPr>
          </a:p>
        </p:txBody>
      </p:sp>
      <p:sp>
        <p:nvSpPr>
          <p:cNvPr id="18" name="Rectangle 17"/>
          <p:cNvSpPr/>
          <p:nvPr/>
        </p:nvSpPr>
        <p:spPr>
          <a:xfrm>
            <a:off x="4798745" y="5363279"/>
            <a:ext cx="2093464" cy="509178"/>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800" b="1" dirty="0">
                <a:effectLst/>
                <a:latin typeface="Cambria"/>
                <a:ea typeface="ＭＳ 明朝"/>
                <a:cs typeface="Cambria"/>
              </a:rPr>
              <a:t>Değişim </a:t>
            </a:r>
            <a:r>
              <a:rPr lang="tr-TR" sz="2800" b="1" dirty="0">
                <a:latin typeface="Cambria"/>
                <a:ea typeface="ＭＳ 明朝"/>
                <a:cs typeface="Cambria"/>
              </a:rPr>
              <a:t>Y</a:t>
            </a:r>
            <a:r>
              <a:rPr lang="tr-TR" sz="2800" b="1" dirty="0">
                <a:effectLst/>
                <a:latin typeface="Cambria"/>
                <a:ea typeface="ＭＳ 明朝"/>
                <a:cs typeface="Cambria"/>
              </a:rPr>
              <a:t>ok</a:t>
            </a:r>
          </a:p>
        </p:txBody>
      </p:sp>
      <p:sp>
        <p:nvSpPr>
          <p:cNvPr id="19" name="Rectangle 18"/>
          <p:cNvSpPr/>
          <p:nvPr/>
        </p:nvSpPr>
        <p:spPr>
          <a:xfrm>
            <a:off x="3141450" y="3110599"/>
            <a:ext cx="560599" cy="45720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dirty="0">
                <a:latin typeface="Cambria"/>
                <a:ea typeface="ＭＳ 明朝"/>
                <a:cs typeface="Cambria"/>
              </a:rPr>
              <a:t>F</a:t>
            </a:r>
            <a:r>
              <a:rPr lang="tr-TR" sz="2000" baseline="-25000" dirty="0">
                <a:latin typeface="Cambria"/>
                <a:ea typeface="ＭＳ 明朝"/>
                <a:cs typeface="Cambria"/>
              </a:rPr>
              <a:t>0</a:t>
            </a:r>
            <a:endParaRPr lang="tr-TR" sz="2000" dirty="0">
              <a:effectLst/>
              <a:latin typeface="Cambria"/>
              <a:ea typeface="ＭＳ 明朝"/>
              <a:cs typeface="Cambria"/>
            </a:endParaRPr>
          </a:p>
        </p:txBody>
      </p:sp>
      <p:sp>
        <p:nvSpPr>
          <p:cNvPr id="20" name="Rectangle 19"/>
          <p:cNvSpPr/>
          <p:nvPr/>
        </p:nvSpPr>
        <p:spPr>
          <a:xfrm>
            <a:off x="3135100" y="2462899"/>
            <a:ext cx="560599" cy="45720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dirty="0">
                <a:latin typeface="Cambria"/>
                <a:ea typeface="ＭＳ 明朝"/>
                <a:cs typeface="Cambria"/>
              </a:rPr>
              <a:t>F</a:t>
            </a:r>
            <a:r>
              <a:rPr lang="tr-TR" sz="2000" baseline="-25000" dirty="0">
                <a:latin typeface="Cambria"/>
                <a:ea typeface="ＭＳ 明朝"/>
                <a:cs typeface="Cambria"/>
              </a:rPr>
              <a:t>1</a:t>
            </a:r>
            <a:endParaRPr lang="tr-TR" sz="2000" dirty="0">
              <a:effectLst/>
              <a:latin typeface="Cambria"/>
              <a:ea typeface="ＭＳ 明朝"/>
              <a:cs typeface="Cambria"/>
            </a:endParaRPr>
          </a:p>
        </p:txBody>
      </p:sp>
      <p:sp>
        <p:nvSpPr>
          <p:cNvPr id="21" name="Rectangle 20"/>
          <p:cNvSpPr/>
          <p:nvPr/>
        </p:nvSpPr>
        <p:spPr>
          <a:xfrm>
            <a:off x="5734367" y="4738314"/>
            <a:ext cx="560599" cy="45720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dirty="0">
                <a:effectLst/>
                <a:latin typeface="Cambria"/>
                <a:ea typeface="ＭＳ 明朝"/>
                <a:cs typeface="Cambria"/>
              </a:rPr>
              <a:t>T</a:t>
            </a:r>
          </a:p>
        </p:txBody>
      </p:sp>
    </p:spTree>
    <p:extLst>
      <p:ext uri="{BB962C8B-B14F-4D97-AF65-F5344CB8AC3E}">
        <p14:creationId xmlns:p14="http://schemas.microsoft.com/office/powerpoint/2010/main" val="28565543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10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1000"/>
                                        <p:tgtEl>
                                          <p:spTgt spid="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1000"/>
                                        <p:tgtEl>
                                          <p:spTgt spid="1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65513" y="2751138"/>
            <a:ext cx="2025651" cy="239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6322"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89301" y="1346208"/>
            <a:ext cx="5349875" cy="5059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192589" y="1466854"/>
            <a:ext cx="3201987" cy="4435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70465" y="1531943"/>
            <a:ext cx="1677987" cy="4281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492501" y="3568700"/>
            <a:ext cx="2330451" cy="2901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descr="arrows.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899027" y="1768477"/>
            <a:ext cx="1677988" cy="3643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653089" y="1468441"/>
            <a:ext cx="309563" cy="4344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329270" y="3348085"/>
            <a:ext cx="231775" cy="31257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078445" y="3751263"/>
            <a:ext cx="206375" cy="2703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6330" name="Title 13"/>
          <p:cNvSpPr>
            <a:spLocks noGrp="1"/>
          </p:cNvSpPr>
          <p:nvPr>
            <p:ph type="title"/>
          </p:nvPr>
        </p:nvSpPr>
        <p:spPr>
          <a:xfrm>
            <a:off x="1524000" y="45720"/>
            <a:ext cx="9144000" cy="809625"/>
          </a:xfrm>
        </p:spPr>
        <p:txBody>
          <a:bodyPr/>
          <a:lstStyle/>
          <a:p>
            <a:pPr algn="ctr"/>
            <a:r>
              <a:rPr lang="tr-TR" altLang="en-US" sz="4000" noProof="0" dirty="0">
                <a:latin typeface="Cambria"/>
              </a:rPr>
              <a:t>Zaman, Esneklik ve Talep Eğrisi</a:t>
            </a:r>
          </a:p>
        </p:txBody>
      </p:sp>
      <p:sp>
        <p:nvSpPr>
          <p:cNvPr id="14" name="Rectangle 13"/>
          <p:cNvSpPr/>
          <p:nvPr/>
        </p:nvSpPr>
        <p:spPr>
          <a:xfrm>
            <a:off x="2802451" y="1394337"/>
            <a:ext cx="1068827" cy="509178"/>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800" b="1" dirty="0">
                <a:effectLst/>
                <a:latin typeface="Cambria"/>
                <a:ea typeface="ＭＳ 明朝"/>
                <a:cs typeface="Cambria"/>
              </a:rPr>
              <a:t>Fiyat</a:t>
            </a:r>
          </a:p>
        </p:txBody>
      </p:sp>
      <p:sp>
        <p:nvSpPr>
          <p:cNvPr id="15" name="Rectangle 14"/>
          <p:cNvSpPr/>
          <p:nvPr/>
        </p:nvSpPr>
        <p:spPr>
          <a:xfrm>
            <a:off x="7521535" y="6166864"/>
            <a:ext cx="1175710" cy="509178"/>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800" b="1" dirty="0">
                <a:effectLst/>
                <a:latin typeface="Cambria"/>
                <a:ea typeface="ＭＳ 明朝"/>
                <a:cs typeface="Cambria"/>
              </a:rPr>
              <a:t>Miktar</a:t>
            </a:r>
          </a:p>
        </p:txBody>
      </p:sp>
      <p:sp>
        <p:nvSpPr>
          <p:cNvPr id="16" name="Rectangle 15"/>
          <p:cNvSpPr/>
          <p:nvPr/>
        </p:nvSpPr>
        <p:spPr>
          <a:xfrm>
            <a:off x="3154150" y="3447149"/>
            <a:ext cx="560599" cy="45720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dirty="0">
                <a:latin typeface="Cambria"/>
                <a:ea typeface="ＭＳ 明朝"/>
                <a:cs typeface="Cambria"/>
              </a:rPr>
              <a:t>F</a:t>
            </a:r>
            <a:r>
              <a:rPr lang="tr-TR" sz="2000" baseline="-25000" dirty="0">
                <a:latin typeface="Cambria"/>
                <a:ea typeface="ＭＳ 明朝"/>
                <a:cs typeface="Cambria"/>
              </a:rPr>
              <a:t>1</a:t>
            </a:r>
            <a:endParaRPr lang="tr-TR" sz="2000" dirty="0">
              <a:effectLst/>
              <a:latin typeface="Cambria"/>
              <a:ea typeface="ＭＳ 明朝"/>
              <a:cs typeface="Cambria"/>
            </a:endParaRPr>
          </a:p>
        </p:txBody>
      </p:sp>
      <p:sp>
        <p:nvSpPr>
          <p:cNvPr id="17" name="Rectangle 16"/>
          <p:cNvSpPr/>
          <p:nvPr/>
        </p:nvSpPr>
        <p:spPr>
          <a:xfrm>
            <a:off x="3192250" y="2647049"/>
            <a:ext cx="560599" cy="45720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dirty="0">
                <a:latin typeface="Cambria"/>
                <a:ea typeface="ＭＳ 明朝"/>
                <a:cs typeface="Cambria"/>
              </a:rPr>
              <a:t>F</a:t>
            </a:r>
            <a:r>
              <a:rPr lang="tr-TR" sz="2000" baseline="-25000" dirty="0">
                <a:latin typeface="Cambria"/>
                <a:ea typeface="ＭＳ 明朝"/>
                <a:cs typeface="Cambria"/>
              </a:rPr>
              <a:t>2</a:t>
            </a:r>
            <a:endParaRPr lang="tr-TR" sz="2000" dirty="0">
              <a:effectLst/>
              <a:latin typeface="Cambria"/>
              <a:ea typeface="ＭＳ 明朝"/>
              <a:cs typeface="Cambria"/>
            </a:endParaRPr>
          </a:p>
        </p:txBody>
      </p:sp>
      <p:sp>
        <p:nvSpPr>
          <p:cNvPr id="18" name="Rectangle 17"/>
          <p:cNvSpPr/>
          <p:nvPr/>
        </p:nvSpPr>
        <p:spPr>
          <a:xfrm>
            <a:off x="5721350" y="5555349"/>
            <a:ext cx="361949" cy="45720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dirty="0">
                <a:latin typeface="Cambria"/>
                <a:ea typeface="ＭＳ 明朝"/>
                <a:cs typeface="Cambria"/>
              </a:rPr>
              <a:t>T</a:t>
            </a:r>
            <a:r>
              <a:rPr lang="tr-TR" sz="2000" baseline="-25000" dirty="0">
                <a:latin typeface="Cambria"/>
                <a:ea typeface="ＭＳ 明朝"/>
                <a:cs typeface="Cambria"/>
              </a:rPr>
              <a:t>1</a:t>
            </a:r>
            <a:endParaRPr lang="tr-TR" sz="2000" dirty="0">
              <a:effectLst/>
              <a:latin typeface="Cambria"/>
              <a:ea typeface="ＭＳ 明朝"/>
              <a:cs typeface="Cambria"/>
            </a:endParaRPr>
          </a:p>
        </p:txBody>
      </p:sp>
      <p:sp>
        <p:nvSpPr>
          <p:cNvPr id="19" name="Rectangle 18"/>
          <p:cNvSpPr/>
          <p:nvPr/>
        </p:nvSpPr>
        <p:spPr>
          <a:xfrm>
            <a:off x="6394450" y="5574399"/>
            <a:ext cx="361949" cy="45720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dirty="0">
                <a:latin typeface="Cambria"/>
                <a:ea typeface="ＭＳ 明朝"/>
                <a:cs typeface="Cambria"/>
              </a:rPr>
              <a:t>T</a:t>
            </a:r>
            <a:r>
              <a:rPr lang="tr-TR" sz="2000" baseline="-25000" dirty="0">
                <a:latin typeface="Cambria"/>
                <a:ea typeface="ＭＳ 明朝"/>
                <a:cs typeface="Cambria"/>
              </a:rPr>
              <a:t>2</a:t>
            </a:r>
            <a:endParaRPr lang="tr-TR" sz="2000" dirty="0">
              <a:effectLst/>
              <a:latin typeface="Cambria"/>
              <a:ea typeface="ＭＳ 明朝"/>
              <a:cs typeface="Cambria"/>
            </a:endParaRPr>
          </a:p>
        </p:txBody>
      </p:sp>
      <p:sp>
        <p:nvSpPr>
          <p:cNvPr id="20" name="Rectangle 19"/>
          <p:cNvSpPr/>
          <p:nvPr/>
        </p:nvSpPr>
        <p:spPr>
          <a:xfrm>
            <a:off x="7112000" y="5593449"/>
            <a:ext cx="361949" cy="45720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dirty="0">
                <a:latin typeface="Cambria"/>
                <a:ea typeface="ＭＳ 明朝"/>
                <a:cs typeface="Cambria"/>
              </a:rPr>
              <a:t>T</a:t>
            </a:r>
            <a:r>
              <a:rPr lang="tr-TR" sz="2000" baseline="-25000" dirty="0">
                <a:latin typeface="Cambria"/>
                <a:ea typeface="ＭＳ 明朝"/>
                <a:cs typeface="Cambria"/>
              </a:rPr>
              <a:t>3</a:t>
            </a:r>
            <a:endParaRPr lang="tr-TR" sz="2000" dirty="0">
              <a:effectLst/>
              <a:latin typeface="Cambria"/>
              <a:ea typeface="ＭＳ 明朝"/>
              <a:cs typeface="Cambria"/>
            </a:endParaRPr>
          </a:p>
        </p:txBody>
      </p:sp>
      <p:sp>
        <p:nvSpPr>
          <p:cNvPr id="21" name="Rectangle 20"/>
          <p:cNvSpPr/>
          <p:nvPr/>
        </p:nvSpPr>
        <p:spPr>
          <a:xfrm>
            <a:off x="5543550" y="6241149"/>
            <a:ext cx="298449" cy="45720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400" dirty="0">
                <a:latin typeface="Cambria"/>
                <a:ea typeface="ＭＳ 明朝"/>
                <a:cs typeface="Cambria"/>
              </a:rPr>
              <a:t>M</a:t>
            </a:r>
            <a:r>
              <a:rPr lang="tr-TR" sz="1400" baseline="-25000" dirty="0">
                <a:latin typeface="Cambria"/>
                <a:ea typeface="ＭＳ 明朝"/>
                <a:cs typeface="Cambria"/>
              </a:rPr>
              <a:t>1</a:t>
            </a:r>
            <a:endParaRPr lang="tr-TR" sz="1400" dirty="0">
              <a:effectLst/>
              <a:latin typeface="Cambria"/>
              <a:ea typeface="ＭＳ 明朝"/>
              <a:cs typeface="Cambria"/>
            </a:endParaRPr>
          </a:p>
        </p:txBody>
      </p:sp>
      <p:sp>
        <p:nvSpPr>
          <p:cNvPr id="22" name="Rectangle 21"/>
          <p:cNvSpPr/>
          <p:nvPr/>
        </p:nvSpPr>
        <p:spPr>
          <a:xfrm>
            <a:off x="5270500" y="6222099"/>
            <a:ext cx="298449" cy="45720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400" dirty="0">
                <a:latin typeface="Cambria"/>
                <a:ea typeface="ＭＳ 明朝"/>
                <a:cs typeface="Cambria"/>
              </a:rPr>
              <a:t>M</a:t>
            </a:r>
            <a:r>
              <a:rPr lang="tr-TR" sz="1400" baseline="-25000" dirty="0">
                <a:latin typeface="Cambria"/>
                <a:ea typeface="ＭＳ 明朝"/>
                <a:cs typeface="Cambria"/>
              </a:rPr>
              <a:t>2</a:t>
            </a:r>
            <a:endParaRPr lang="tr-TR" sz="1400" dirty="0">
              <a:effectLst/>
              <a:latin typeface="Cambria"/>
              <a:ea typeface="ＭＳ 明朝"/>
              <a:cs typeface="Cambria"/>
            </a:endParaRPr>
          </a:p>
        </p:txBody>
      </p:sp>
      <p:sp>
        <p:nvSpPr>
          <p:cNvPr id="23" name="Rectangle 22"/>
          <p:cNvSpPr/>
          <p:nvPr/>
        </p:nvSpPr>
        <p:spPr>
          <a:xfrm>
            <a:off x="4991100" y="6241149"/>
            <a:ext cx="298449" cy="45720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400" dirty="0">
                <a:latin typeface="Cambria"/>
                <a:ea typeface="ＭＳ 明朝"/>
                <a:cs typeface="Cambria"/>
              </a:rPr>
              <a:t>M</a:t>
            </a:r>
            <a:r>
              <a:rPr lang="tr-TR" sz="1400" baseline="-25000" dirty="0">
                <a:latin typeface="Cambria"/>
                <a:ea typeface="ＭＳ 明朝"/>
                <a:cs typeface="Cambria"/>
              </a:rPr>
              <a:t>3</a:t>
            </a:r>
            <a:endParaRPr lang="tr-TR" sz="1400" dirty="0">
              <a:effectLst/>
              <a:latin typeface="Cambria"/>
              <a:ea typeface="ＭＳ 明朝"/>
              <a:cs typeface="Cambria"/>
            </a:endParaRPr>
          </a:p>
        </p:txBody>
      </p:sp>
    </p:spTree>
    <p:extLst>
      <p:ext uri="{BB962C8B-B14F-4D97-AF65-F5344CB8AC3E}">
        <p14:creationId xmlns:p14="http://schemas.microsoft.com/office/powerpoint/2010/main" val="14159912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10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1000"/>
                                        <p:tgtEl>
                                          <p:spTgt spid="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1000"/>
                                        <p:tgtEl>
                                          <p:spTgt spid="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1000"/>
                                        <p:tgtEl>
                                          <p:spTgt spid="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1000"/>
                                        <p:tgtEl>
                                          <p:spTgt spid="1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1000"/>
                                        <p:tgtEl>
                                          <p:spTgt spid="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down)">
                                      <p:cBhvr>
                                        <p:cTn id="37" dur="1000"/>
                                        <p:tgtEl>
                                          <p:spTgt spid="1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6" presetClass="entr" presetSubtype="37"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barn(outVertical)">
                                      <p:cBhvr>
                                        <p:cTn id="4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p:cNvSpPr>
            <a:spLocks noGrp="1"/>
          </p:cNvSpPr>
          <p:nvPr>
            <p:ph type="title"/>
          </p:nvPr>
        </p:nvSpPr>
        <p:spPr>
          <a:xfrm>
            <a:off x="1981200" y="47"/>
            <a:ext cx="8229600" cy="1527175"/>
          </a:xfrm>
        </p:spPr>
        <p:txBody>
          <a:bodyPr/>
          <a:lstStyle/>
          <a:p>
            <a:r>
              <a:rPr lang="tr-TR" altLang="en-US" noProof="0" dirty="0">
                <a:latin typeface="Cambria"/>
              </a:rPr>
              <a:t>Gelir Esnekliği</a:t>
            </a:r>
          </a:p>
        </p:txBody>
      </p:sp>
      <p:sp>
        <p:nvSpPr>
          <p:cNvPr id="52227" name="Content Placeholder 2"/>
          <p:cNvSpPr>
            <a:spLocks noGrp="1"/>
          </p:cNvSpPr>
          <p:nvPr>
            <p:ph idx="1"/>
          </p:nvPr>
        </p:nvSpPr>
        <p:spPr>
          <a:xfrm>
            <a:off x="1981200" y="1712913"/>
            <a:ext cx="8229600" cy="4895850"/>
          </a:xfrm>
        </p:spPr>
        <p:txBody>
          <a:bodyPr/>
          <a:lstStyle/>
          <a:p>
            <a:pPr eaLnBrk="1" hangingPunct="1"/>
            <a:r>
              <a:rPr lang="tr-TR" altLang="en-US" sz="3200" noProof="0" dirty="0"/>
              <a:t>Fiyattaki değişim</a:t>
            </a:r>
          </a:p>
          <a:p>
            <a:pPr lvl="1" eaLnBrk="1" hangingPunct="1"/>
            <a:r>
              <a:rPr lang="tr-TR" altLang="en-US" sz="2800" noProof="0" dirty="0"/>
              <a:t>Talep eğrisi boyunca harekete neden olur.</a:t>
            </a:r>
          </a:p>
          <a:p>
            <a:pPr lvl="1" eaLnBrk="1" hangingPunct="1"/>
            <a:r>
              <a:rPr lang="tr-TR" altLang="en-US" sz="2800" noProof="0" dirty="0"/>
              <a:t>Bir malın tüketimini etkiler.</a:t>
            </a:r>
          </a:p>
          <a:p>
            <a:pPr eaLnBrk="1" hangingPunct="1"/>
            <a:r>
              <a:rPr lang="tr-TR" altLang="en-US" sz="3200" noProof="0" dirty="0"/>
              <a:t>Gelirdeki değişim</a:t>
            </a:r>
          </a:p>
          <a:p>
            <a:pPr lvl="1" eaLnBrk="1" hangingPunct="1"/>
            <a:r>
              <a:rPr lang="tr-TR" altLang="en-US" sz="2800" noProof="0" dirty="0"/>
              <a:t>Talep eğrisini kaydırır.</a:t>
            </a:r>
          </a:p>
          <a:p>
            <a:pPr lvl="1" eaLnBrk="1" hangingPunct="1"/>
            <a:r>
              <a:rPr lang="tr-TR" altLang="en-US" sz="2800" noProof="0" dirty="0"/>
              <a:t>Ayrıca bir malın tüketimini etkiler.</a:t>
            </a:r>
          </a:p>
          <a:p>
            <a:pPr eaLnBrk="1" hangingPunct="1"/>
            <a:r>
              <a:rPr lang="tr-TR" altLang="en-US" sz="3200" noProof="0" dirty="0"/>
              <a:t>Gelir Esnekliği</a:t>
            </a:r>
          </a:p>
          <a:p>
            <a:pPr lvl="1" eaLnBrk="1" hangingPunct="1"/>
            <a:r>
              <a:rPr lang="tr-TR" altLang="en-US" sz="2800" noProof="0" dirty="0"/>
              <a:t>Talep edilen miktarın gelirdeki değişime verdiği cevabın (tepkinin) ölçüsüdür.</a:t>
            </a:r>
          </a:p>
        </p:txBody>
      </p:sp>
    </p:spTree>
    <p:extLst>
      <p:ext uri="{BB962C8B-B14F-4D97-AF65-F5344CB8AC3E}">
        <p14:creationId xmlns:p14="http://schemas.microsoft.com/office/powerpoint/2010/main" val="1745945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52227">
                                            <p:txEl>
                                              <p:pRg st="1" end="1"/>
                                            </p:txEl>
                                          </p:spTgt>
                                        </p:tgtEl>
                                        <p:attrNameLst>
                                          <p:attrName>style.visibility</p:attrName>
                                        </p:attrNameLst>
                                      </p:cBhvr>
                                      <p:to>
                                        <p:strVal val="visible"/>
                                      </p:to>
                                    </p:set>
                                    <p:animEffect transition="in" filter="barn(inVertical)">
                                      <p:cBhvr>
                                        <p:cTn id="7" dur="500"/>
                                        <p:tgtEl>
                                          <p:spTgt spid="52227">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52227">
                                            <p:txEl>
                                              <p:pRg st="2" end="2"/>
                                            </p:txEl>
                                          </p:spTgt>
                                        </p:tgtEl>
                                        <p:attrNameLst>
                                          <p:attrName>style.visibility</p:attrName>
                                        </p:attrNameLst>
                                      </p:cBhvr>
                                      <p:to>
                                        <p:strVal val="visible"/>
                                      </p:to>
                                    </p:set>
                                    <p:animEffect transition="in" filter="barn(inVertical)">
                                      <p:cBhvr>
                                        <p:cTn id="10" dur="500"/>
                                        <p:tgtEl>
                                          <p:spTgt spid="52227">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52227">
                                            <p:txEl>
                                              <p:pRg st="4" end="4"/>
                                            </p:txEl>
                                          </p:spTgt>
                                        </p:tgtEl>
                                        <p:attrNameLst>
                                          <p:attrName>style.visibility</p:attrName>
                                        </p:attrNameLst>
                                      </p:cBhvr>
                                      <p:to>
                                        <p:strVal val="visible"/>
                                      </p:to>
                                    </p:set>
                                    <p:animEffect transition="in" filter="barn(inVertical)">
                                      <p:cBhvr>
                                        <p:cTn id="15" dur="500"/>
                                        <p:tgtEl>
                                          <p:spTgt spid="52227">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52227">
                                            <p:txEl>
                                              <p:pRg st="5" end="5"/>
                                            </p:txEl>
                                          </p:spTgt>
                                        </p:tgtEl>
                                        <p:attrNameLst>
                                          <p:attrName>style.visibility</p:attrName>
                                        </p:attrNameLst>
                                      </p:cBhvr>
                                      <p:to>
                                        <p:strVal val="visible"/>
                                      </p:to>
                                    </p:set>
                                    <p:animEffect transition="in" filter="barn(inVertical)">
                                      <p:cBhvr>
                                        <p:cTn id="18" dur="500"/>
                                        <p:tgtEl>
                                          <p:spTgt spid="52227">
                                            <p:txEl>
                                              <p:pRg st="5" end="5"/>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21" fill="hold" nodeType="clickEffect">
                                  <p:stCondLst>
                                    <p:cond delay="0"/>
                                  </p:stCondLst>
                                  <p:childTnLst>
                                    <p:set>
                                      <p:cBhvr>
                                        <p:cTn id="22" dur="1" fill="hold">
                                          <p:stCondLst>
                                            <p:cond delay="0"/>
                                          </p:stCondLst>
                                        </p:cTn>
                                        <p:tgtEl>
                                          <p:spTgt spid="52227">
                                            <p:txEl>
                                              <p:pRg st="7" end="7"/>
                                            </p:txEl>
                                          </p:spTgt>
                                        </p:tgtEl>
                                        <p:attrNameLst>
                                          <p:attrName>style.visibility</p:attrName>
                                        </p:attrNameLst>
                                      </p:cBhvr>
                                      <p:to>
                                        <p:strVal val="visible"/>
                                      </p:to>
                                    </p:set>
                                    <p:animEffect transition="in" filter="barn(inVertical)">
                                      <p:cBhvr>
                                        <p:cTn id="23" dur="500"/>
                                        <p:tgtEl>
                                          <p:spTgt spid="5222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a:xfrm>
            <a:off x="1099566" y="20993"/>
            <a:ext cx="8229600" cy="1527175"/>
          </a:xfrm>
        </p:spPr>
        <p:txBody>
          <a:bodyPr/>
          <a:lstStyle/>
          <a:p>
            <a:r>
              <a:rPr lang="tr-TR" altLang="en-US" noProof="0" dirty="0">
                <a:latin typeface="Cambria"/>
              </a:rPr>
              <a:t>Gelir Esnekliği</a:t>
            </a:r>
          </a:p>
        </p:txBody>
      </p:sp>
      <p:sp>
        <p:nvSpPr>
          <p:cNvPr id="12292" name="Content Placeholder 2"/>
          <p:cNvSpPr>
            <a:spLocks noGrp="1"/>
          </p:cNvSpPr>
          <p:nvPr>
            <p:ph idx="1"/>
          </p:nvPr>
        </p:nvSpPr>
        <p:spPr>
          <a:xfrm>
            <a:off x="992605" y="3422650"/>
            <a:ext cx="8229600" cy="2990850"/>
          </a:xfrm>
        </p:spPr>
        <p:txBody>
          <a:bodyPr/>
          <a:lstStyle/>
          <a:p>
            <a:pPr eaLnBrk="1" hangingPunct="1"/>
            <a:r>
              <a:rPr lang="tr-TR" altLang="en-US" sz="3200" noProof="0" dirty="0"/>
              <a:t>Yukarıdaki oran negatif mi pozitif mi?</a:t>
            </a:r>
          </a:p>
          <a:p>
            <a:pPr lvl="1" eaLnBrk="1" hangingPunct="1"/>
            <a:r>
              <a:rPr lang="tr-TR" altLang="en-US" sz="2800" noProof="0" dirty="0"/>
              <a:t>Ürüne bağlı olarak gelir esnekliği pozitif ya da negatif olabilir.</a:t>
            </a:r>
          </a:p>
          <a:p>
            <a:pPr lvl="1" eaLnBrk="1" hangingPunct="1"/>
            <a:r>
              <a:rPr lang="tr-TR" altLang="en-US" sz="2800" noProof="0" dirty="0"/>
              <a:t>Eğer gelir esnekliği pozitif ise, rakamın büyük mü yoksa küçük mü olması da bizi ayrıca ilgilendirir.</a:t>
            </a:r>
          </a:p>
        </p:txBody>
      </p:sp>
      <p:graphicFrame>
        <p:nvGraphicFramePr>
          <p:cNvPr id="87043" name="Object 1"/>
          <p:cNvGraphicFramePr>
            <a:graphicFrameLocks noChangeAspect="1"/>
          </p:cNvGraphicFramePr>
          <p:nvPr>
            <p:extLst>
              <p:ext uri="{D42A27DB-BD31-4B8C-83A1-F6EECF244321}">
                <p14:modId xmlns:p14="http://schemas.microsoft.com/office/powerpoint/2010/main" val="2074279331"/>
              </p:ext>
            </p:extLst>
          </p:nvPr>
        </p:nvGraphicFramePr>
        <p:xfrm>
          <a:off x="9164638" y="2809875"/>
          <a:ext cx="2716212" cy="1379538"/>
        </p:xfrm>
        <a:graphic>
          <a:graphicData uri="http://schemas.openxmlformats.org/presentationml/2006/ole">
            <mc:AlternateContent xmlns:mc="http://schemas.openxmlformats.org/markup-compatibility/2006">
              <mc:Choice xmlns:v="urn:schemas-microsoft-com:vml" Requires="v">
                <p:oleObj spid="_x0000_s29348" name="Equation" r:id="rId4" imgW="825500" imgH="419100" progId="Equation.DSMT4">
                  <p:embed/>
                </p:oleObj>
              </mc:Choice>
              <mc:Fallback>
                <p:oleObj name="Equation" r:id="rId4" imgW="825500" imgH="419100" progId="Equation.DSMT4">
                  <p:embed/>
                  <p:pic>
                    <p:nvPicPr>
                      <p:cNvPr id="0" name=""/>
                      <p:cNvPicPr>
                        <a:picLocks noChangeAspect="1" noChangeArrowheads="1"/>
                      </p:cNvPicPr>
                      <p:nvPr/>
                    </p:nvPicPr>
                    <p:blipFill>
                      <a:blip r:embed="rId5"/>
                      <a:srcRect/>
                      <a:stretch>
                        <a:fillRect/>
                      </a:stretch>
                    </p:blipFill>
                    <p:spPr bwMode="auto">
                      <a:xfrm>
                        <a:off x="9164638" y="2809875"/>
                        <a:ext cx="2716212" cy="13795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348623659"/>
              </p:ext>
            </p:extLst>
          </p:nvPr>
        </p:nvGraphicFramePr>
        <p:xfrm>
          <a:off x="745456" y="1626185"/>
          <a:ext cx="10402888" cy="971550"/>
        </p:xfrm>
        <a:graphic>
          <a:graphicData uri="http://schemas.openxmlformats.org/presentationml/2006/ole">
            <mc:AlternateContent xmlns:mc="http://schemas.openxmlformats.org/markup-compatibility/2006">
              <mc:Choice xmlns:v="urn:schemas-microsoft-com:vml" Requires="v">
                <p:oleObj spid="_x0000_s29349" name="Equation" r:id="rId6" imgW="4254500" imgH="431800" progId="Equation.DSMT4">
                  <p:embed/>
                </p:oleObj>
              </mc:Choice>
              <mc:Fallback>
                <p:oleObj name="Equation" r:id="rId6" imgW="4254500" imgH="431800" progId="Equation.DSMT4">
                  <p:embed/>
                  <p:pic>
                    <p:nvPicPr>
                      <p:cNvPr id="0" name=""/>
                      <p:cNvPicPr>
                        <a:picLocks noChangeAspect="1" noChangeArrowheads="1"/>
                      </p:cNvPicPr>
                      <p:nvPr/>
                    </p:nvPicPr>
                    <p:blipFill>
                      <a:blip r:embed="rId7"/>
                      <a:srcRect/>
                      <a:stretch>
                        <a:fillRect/>
                      </a:stretch>
                    </p:blipFill>
                    <p:spPr bwMode="auto">
                      <a:xfrm>
                        <a:off x="745456" y="1626185"/>
                        <a:ext cx="10402888" cy="97155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7498054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2292">
                                            <p:txEl>
                                              <p:pRg st="1" end="1"/>
                                            </p:txEl>
                                          </p:spTgt>
                                        </p:tgtEl>
                                        <p:attrNameLst>
                                          <p:attrName>style.visibility</p:attrName>
                                        </p:attrNameLst>
                                      </p:cBhvr>
                                      <p:to>
                                        <p:strVal val="visible"/>
                                      </p:to>
                                    </p:set>
                                    <p:animEffect transition="in" filter="barn(inVertical)">
                                      <p:cBhvr>
                                        <p:cTn id="7" dur="500"/>
                                        <p:tgtEl>
                                          <p:spTgt spid="12292">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2292">
                                            <p:txEl>
                                              <p:pRg st="2" end="2"/>
                                            </p:txEl>
                                          </p:spTgt>
                                        </p:tgtEl>
                                        <p:attrNameLst>
                                          <p:attrName>style.visibility</p:attrName>
                                        </p:attrNameLst>
                                      </p:cBhvr>
                                      <p:to>
                                        <p:strVal val="visible"/>
                                      </p:to>
                                    </p:set>
                                    <p:animEffect transition="in" filter="barn(inVertical)">
                                      <p:cBhvr>
                                        <p:cTn id="10" dur="500"/>
                                        <p:tgtEl>
                                          <p:spTgt spid="12292">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heckerboard(across)">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p:cNvSpPr>
            <a:spLocks noGrp="1"/>
          </p:cNvSpPr>
          <p:nvPr>
            <p:ph type="title"/>
          </p:nvPr>
        </p:nvSpPr>
        <p:spPr>
          <a:xfrm>
            <a:off x="1981200" y="47"/>
            <a:ext cx="8229600" cy="1527175"/>
          </a:xfrm>
        </p:spPr>
        <p:txBody>
          <a:bodyPr/>
          <a:lstStyle/>
          <a:p>
            <a:r>
              <a:rPr lang="tr-TR" altLang="en-US" noProof="0" dirty="0">
                <a:latin typeface="Cambria"/>
              </a:rPr>
              <a:t>Gelir Esnekliği</a:t>
            </a:r>
          </a:p>
        </p:txBody>
      </p:sp>
      <p:sp>
        <p:nvSpPr>
          <p:cNvPr id="53251" name="Content Placeholder 2"/>
          <p:cNvSpPr>
            <a:spLocks noGrp="1"/>
          </p:cNvSpPr>
          <p:nvPr>
            <p:ph idx="1"/>
          </p:nvPr>
        </p:nvSpPr>
        <p:spPr>
          <a:xfrm>
            <a:off x="1981200" y="1712913"/>
            <a:ext cx="8229600" cy="4895850"/>
          </a:xfrm>
        </p:spPr>
        <p:txBody>
          <a:bodyPr/>
          <a:lstStyle/>
          <a:p>
            <a:pPr eaLnBrk="1" hangingPunct="1"/>
            <a:r>
              <a:rPr lang="tr-TR" altLang="en-US" sz="2800" noProof="0" dirty="0"/>
              <a:t>Normal Mallar</a:t>
            </a:r>
          </a:p>
          <a:p>
            <a:pPr lvl="1" eaLnBrk="1" hangingPunct="1"/>
            <a:r>
              <a:rPr lang="tr-TR" altLang="en-US" sz="2400" noProof="0" dirty="0"/>
              <a:t>Gelir arttığında daha fazla tüketilen mallar</a:t>
            </a:r>
          </a:p>
          <a:p>
            <a:pPr eaLnBrk="1" hangingPunct="1"/>
            <a:r>
              <a:rPr lang="tr-TR" altLang="en-US" sz="2800" noProof="0" dirty="0"/>
              <a:t>Düşük Mallar</a:t>
            </a:r>
          </a:p>
          <a:p>
            <a:pPr lvl="1" eaLnBrk="1" hangingPunct="1"/>
            <a:r>
              <a:rPr lang="tr-TR" altLang="en-US" sz="2400" noProof="0" dirty="0"/>
              <a:t>Gelir arttığında daha az tüketilen mallar</a:t>
            </a:r>
          </a:p>
          <a:p>
            <a:pPr eaLnBrk="1" hangingPunct="1"/>
            <a:endParaRPr lang="tr-TR" altLang="en-US" sz="2800" noProof="0" dirty="0"/>
          </a:p>
          <a:p>
            <a:pPr eaLnBrk="1" hangingPunct="1"/>
            <a:r>
              <a:rPr lang="tr-TR" altLang="en-US" sz="2800" noProof="0" dirty="0"/>
              <a:t>Normal mallar iki kategoriye ayrılır:</a:t>
            </a:r>
          </a:p>
          <a:p>
            <a:pPr lvl="1" eaLnBrk="1" hangingPunct="1"/>
            <a:r>
              <a:rPr lang="tr-TR" altLang="en-US" sz="2400" noProof="0" dirty="0"/>
              <a:t>Lüks Mallar</a:t>
            </a:r>
          </a:p>
          <a:p>
            <a:pPr lvl="2" eaLnBrk="1" hangingPunct="1"/>
            <a:r>
              <a:rPr lang="tr-TR" altLang="en-US" sz="2000" noProof="0" dirty="0">
                <a:latin typeface="Cambria"/>
                <a:ea typeface="Cambria"/>
                <a:cs typeface="Cambria"/>
              </a:rPr>
              <a:t>Gelir artınca tüketim fazla artar</a:t>
            </a:r>
          </a:p>
          <a:p>
            <a:pPr lvl="1" eaLnBrk="1" hangingPunct="1"/>
            <a:r>
              <a:rPr lang="tr-TR" altLang="en-US" sz="2400" noProof="0" dirty="0"/>
              <a:t>Gerekli Mallar</a:t>
            </a:r>
          </a:p>
          <a:p>
            <a:pPr lvl="2" eaLnBrk="1" hangingPunct="1"/>
            <a:r>
              <a:rPr lang="tr-TR" altLang="en-US" sz="2000" noProof="0" dirty="0">
                <a:latin typeface="Cambria"/>
                <a:ea typeface="Cambria"/>
                <a:cs typeface="Cambria"/>
              </a:rPr>
              <a:t>Gelir artınca tüketim biraz artar</a:t>
            </a:r>
          </a:p>
          <a:p>
            <a:endParaRPr lang="tr-TR" altLang="en-US" sz="2400" noProof="0" dirty="0"/>
          </a:p>
        </p:txBody>
      </p:sp>
    </p:spTree>
    <p:extLst>
      <p:ext uri="{BB962C8B-B14F-4D97-AF65-F5344CB8AC3E}">
        <p14:creationId xmlns:p14="http://schemas.microsoft.com/office/powerpoint/2010/main" val="31921642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53251">
                                            <p:txEl>
                                              <p:pRg st="1" end="1"/>
                                            </p:txEl>
                                          </p:spTgt>
                                        </p:tgtEl>
                                        <p:attrNameLst>
                                          <p:attrName>style.visibility</p:attrName>
                                        </p:attrNameLst>
                                      </p:cBhvr>
                                      <p:to>
                                        <p:strVal val="visible"/>
                                      </p:to>
                                    </p:set>
                                    <p:animEffect transition="in" filter="barn(inVertical)">
                                      <p:cBhvr>
                                        <p:cTn id="7" dur="500"/>
                                        <p:tgtEl>
                                          <p:spTgt spid="5325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53251">
                                            <p:txEl>
                                              <p:pRg st="3" end="3"/>
                                            </p:txEl>
                                          </p:spTgt>
                                        </p:tgtEl>
                                        <p:attrNameLst>
                                          <p:attrName>style.visibility</p:attrName>
                                        </p:attrNameLst>
                                      </p:cBhvr>
                                      <p:to>
                                        <p:strVal val="visible"/>
                                      </p:to>
                                    </p:set>
                                    <p:animEffect transition="in" filter="barn(inVertical)">
                                      <p:cBhvr>
                                        <p:cTn id="12" dur="500"/>
                                        <p:tgtEl>
                                          <p:spTgt spid="53251">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53251">
                                            <p:txEl>
                                              <p:pRg st="8" end="8"/>
                                            </p:txEl>
                                          </p:spTgt>
                                        </p:tgtEl>
                                        <p:attrNameLst>
                                          <p:attrName>style.visibility</p:attrName>
                                        </p:attrNameLst>
                                      </p:cBhvr>
                                      <p:to>
                                        <p:strVal val="visible"/>
                                      </p:to>
                                    </p:set>
                                    <p:animEffect transition="in" filter="barn(inVertical)">
                                      <p:cBhvr>
                                        <p:cTn id="17" dur="500"/>
                                        <p:tgtEl>
                                          <p:spTgt spid="53251">
                                            <p:txEl>
                                              <p:pRg st="8" end="8"/>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53251">
                                            <p:txEl>
                                              <p:pRg st="6" end="6"/>
                                            </p:txEl>
                                          </p:spTgt>
                                        </p:tgtEl>
                                        <p:attrNameLst>
                                          <p:attrName>style.visibility</p:attrName>
                                        </p:attrNameLst>
                                      </p:cBhvr>
                                      <p:to>
                                        <p:strVal val="visible"/>
                                      </p:to>
                                    </p:set>
                                    <p:animEffect transition="in" filter="barn(inVertical)">
                                      <p:cBhvr>
                                        <p:cTn id="20" dur="500"/>
                                        <p:tgtEl>
                                          <p:spTgt spid="53251">
                                            <p:txEl>
                                              <p:pRg st="6" end="6"/>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6" presetClass="entr" presetSubtype="21" fill="hold" nodeType="clickEffect">
                                  <p:stCondLst>
                                    <p:cond delay="0"/>
                                  </p:stCondLst>
                                  <p:childTnLst>
                                    <p:set>
                                      <p:cBhvr>
                                        <p:cTn id="24" dur="1" fill="hold">
                                          <p:stCondLst>
                                            <p:cond delay="0"/>
                                          </p:stCondLst>
                                        </p:cTn>
                                        <p:tgtEl>
                                          <p:spTgt spid="53251">
                                            <p:txEl>
                                              <p:pRg st="7" end="7"/>
                                            </p:txEl>
                                          </p:spTgt>
                                        </p:tgtEl>
                                        <p:attrNameLst>
                                          <p:attrName>style.visibility</p:attrName>
                                        </p:attrNameLst>
                                      </p:cBhvr>
                                      <p:to>
                                        <p:strVal val="visible"/>
                                      </p:to>
                                    </p:set>
                                    <p:animEffect transition="in" filter="barn(inVertical)">
                                      <p:cBhvr>
                                        <p:cTn id="25" dur="500"/>
                                        <p:tgtEl>
                                          <p:spTgt spid="53251">
                                            <p:txEl>
                                              <p:pRg st="7" end="7"/>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6" presetClass="entr" presetSubtype="21" fill="hold" nodeType="clickEffect">
                                  <p:stCondLst>
                                    <p:cond delay="0"/>
                                  </p:stCondLst>
                                  <p:childTnLst>
                                    <p:set>
                                      <p:cBhvr>
                                        <p:cTn id="29" dur="1" fill="hold">
                                          <p:stCondLst>
                                            <p:cond delay="0"/>
                                          </p:stCondLst>
                                        </p:cTn>
                                        <p:tgtEl>
                                          <p:spTgt spid="53251">
                                            <p:txEl>
                                              <p:pRg st="9" end="9"/>
                                            </p:txEl>
                                          </p:spTgt>
                                        </p:tgtEl>
                                        <p:attrNameLst>
                                          <p:attrName>style.visibility</p:attrName>
                                        </p:attrNameLst>
                                      </p:cBhvr>
                                      <p:to>
                                        <p:strVal val="visible"/>
                                      </p:to>
                                    </p:set>
                                    <p:animEffect transition="in" filter="barn(inVertical)">
                                      <p:cBhvr>
                                        <p:cTn id="30" dur="500"/>
                                        <p:tgtEl>
                                          <p:spTgt spid="5325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descr="TAB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2200" y="1131016"/>
            <a:ext cx="8531225" cy="4619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extBox 2"/>
          <p:cNvSpPr txBox="1"/>
          <p:nvPr/>
        </p:nvSpPr>
        <p:spPr>
          <a:xfrm>
            <a:off x="6580131" y="3581400"/>
            <a:ext cx="45719" cy="369332"/>
          </a:xfrm>
          <a:prstGeom prst="rect">
            <a:avLst/>
          </a:prstGeom>
          <a:noFill/>
        </p:spPr>
        <p:txBody>
          <a:bodyPr wrap="square" rtlCol="0">
            <a:spAutoFit/>
          </a:bodyPr>
          <a:lstStyle/>
          <a:p>
            <a:endParaRPr lang="tr-TR" dirty="0">
              <a:latin typeface="Cambria"/>
            </a:endParaRPr>
          </a:p>
        </p:txBody>
      </p:sp>
      <p:sp>
        <p:nvSpPr>
          <p:cNvPr id="6" name="Rectangle 5"/>
          <p:cNvSpPr/>
          <p:nvPr/>
        </p:nvSpPr>
        <p:spPr>
          <a:xfrm>
            <a:off x="6500232" y="3412492"/>
            <a:ext cx="349137" cy="272878"/>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600" dirty="0">
                <a:latin typeface="Cambria"/>
                <a:ea typeface="ＭＳ 明朝"/>
                <a:cs typeface="Cambria"/>
              </a:rPr>
              <a:t>&lt; 1</a:t>
            </a:r>
            <a:endParaRPr lang="tr-TR" sz="1600" dirty="0">
              <a:effectLst/>
              <a:latin typeface="Cambria"/>
              <a:ea typeface="ＭＳ 明朝"/>
              <a:cs typeface="Cambria"/>
            </a:endParaRPr>
          </a:p>
        </p:txBody>
      </p:sp>
      <p:sp>
        <p:nvSpPr>
          <p:cNvPr id="7" name="Rectangle 6"/>
          <p:cNvSpPr/>
          <p:nvPr/>
        </p:nvSpPr>
        <p:spPr>
          <a:xfrm>
            <a:off x="2017072" y="1002632"/>
            <a:ext cx="2314296" cy="672066"/>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endParaRPr lang="tr-TR" sz="1600" dirty="0">
              <a:effectLst/>
              <a:latin typeface="Cambria"/>
              <a:ea typeface="ＭＳ 明朝"/>
              <a:cs typeface="Cambria"/>
            </a:endParaRPr>
          </a:p>
        </p:txBody>
      </p:sp>
      <p:sp>
        <p:nvSpPr>
          <p:cNvPr id="8" name="Rectangle 7"/>
          <p:cNvSpPr/>
          <p:nvPr/>
        </p:nvSpPr>
        <p:spPr>
          <a:xfrm>
            <a:off x="1384299" y="1587335"/>
            <a:ext cx="8953501" cy="530352"/>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3200" b="1" u="sng" dirty="0">
                <a:effectLst/>
                <a:latin typeface="Cambria"/>
                <a:ea typeface="ＭＳ 明朝"/>
                <a:cs typeface="Cambria"/>
              </a:rPr>
              <a:t>Gelir Esnekliği</a:t>
            </a:r>
          </a:p>
        </p:txBody>
      </p:sp>
      <p:sp>
        <p:nvSpPr>
          <p:cNvPr id="9" name="Rectangle 8"/>
          <p:cNvSpPr/>
          <p:nvPr/>
        </p:nvSpPr>
        <p:spPr>
          <a:xfrm>
            <a:off x="1936863" y="2132187"/>
            <a:ext cx="1739453" cy="29745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b="1" dirty="0">
                <a:effectLst/>
                <a:latin typeface="Cambria"/>
                <a:ea typeface="ＭＳ 明朝"/>
                <a:cs typeface="Cambria"/>
              </a:rPr>
              <a:t>Ürün Çeşidi</a:t>
            </a:r>
          </a:p>
        </p:txBody>
      </p:sp>
      <p:sp>
        <p:nvSpPr>
          <p:cNvPr id="10" name="Rectangle 9"/>
          <p:cNvSpPr/>
          <p:nvPr/>
        </p:nvSpPr>
        <p:spPr>
          <a:xfrm>
            <a:off x="3953209" y="2110449"/>
            <a:ext cx="1306877" cy="315135"/>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b="1" dirty="0">
                <a:effectLst/>
                <a:latin typeface="Cambria"/>
                <a:ea typeface="ＭＳ 明朝"/>
                <a:cs typeface="Cambria"/>
              </a:rPr>
              <a:t>Kategori</a:t>
            </a:r>
          </a:p>
        </p:txBody>
      </p:sp>
      <p:sp>
        <p:nvSpPr>
          <p:cNvPr id="11" name="Rectangle 10"/>
          <p:cNvSpPr/>
          <p:nvPr/>
        </p:nvSpPr>
        <p:spPr>
          <a:xfrm>
            <a:off x="5484842" y="2112047"/>
            <a:ext cx="1739453" cy="339721"/>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b="1" dirty="0">
                <a:effectLst/>
                <a:latin typeface="Cambria"/>
                <a:ea typeface="ＭＳ 明朝"/>
                <a:cs typeface="Cambria"/>
              </a:rPr>
              <a:t>Esneklik</a:t>
            </a:r>
          </a:p>
        </p:txBody>
      </p:sp>
      <p:sp>
        <p:nvSpPr>
          <p:cNvPr id="12" name="Rectangle 11"/>
          <p:cNvSpPr/>
          <p:nvPr/>
        </p:nvSpPr>
        <p:spPr>
          <a:xfrm>
            <a:off x="8145158" y="2085310"/>
            <a:ext cx="1739453" cy="339721"/>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b="1" dirty="0">
                <a:effectLst/>
                <a:latin typeface="Cambria"/>
                <a:ea typeface="ＭＳ 明朝"/>
                <a:cs typeface="Cambria"/>
              </a:rPr>
              <a:t>Örnek</a:t>
            </a:r>
          </a:p>
        </p:txBody>
      </p:sp>
      <p:sp>
        <p:nvSpPr>
          <p:cNvPr id="13" name="Rectangle 12"/>
          <p:cNvSpPr/>
          <p:nvPr/>
        </p:nvSpPr>
        <p:spPr>
          <a:xfrm>
            <a:off x="1962263" y="2527804"/>
            <a:ext cx="1739453" cy="339721"/>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600" b="1" dirty="0">
                <a:effectLst/>
                <a:latin typeface="Cambria"/>
                <a:ea typeface="ＭＳ 明朝"/>
                <a:cs typeface="Cambria"/>
              </a:rPr>
              <a:t>Düşük Mal</a:t>
            </a:r>
          </a:p>
        </p:txBody>
      </p:sp>
      <p:sp>
        <p:nvSpPr>
          <p:cNvPr id="14" name="Rectangle 13"/>
          <p:cNvSpPr/>
          <p:nvPr/>
        </p:nvSpPr>
        <p:spPr>
          <a:xfrm>
            <a:off x="1974294" y="3454235"/>
            <a:ext cx="1739453" cy="339721"/>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600" b="1" dirty="0">
                <a:effectLst/>
                <a:latin typeface="Cambria"/>
                <a:ea typeface="ＭＳ 明朝"/>
                <a:cs typeface="Cambria"/>
              </a:rPr>
              <a:t>Normal Mal</a:t>
            </a:r>
          </a:p>
        </p:txBody>
      </p:sp>
      <p:sp>
        <p:nvSpPr>
          <p:cNvPr id="15" name="Rectangle 14"/>
          <p:cNvSpPr/>
          <p:nvPr/>
        </p:nvSpPr>
        <p:spPr>
          <a:xfrm>
            <a:off x="2006379" y="4382003"/>
            <a:ext cx="1739453" cy="339721"/>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600" b="1" dirty="0">
                <a:effectLst/>
                <a:latin typeface="Cambria"/>
                <a:ea typeface="ＭＳ 明朝"/>
                <a:cs typeface="Cambria"/>
              </a:rPr>
              <a:t>Normal Mal</a:t>
            </a:r>
          </a:p>
        </p:txBody>
      </p:sp>
      <p:sp>
        <p:nvSpPr>
          <p:cNvPr id="16" name="Rectangle 15"/>
          <p:cNvSpPr/>
          <p:nvPr/>
        </p:nvSpPr>
        <p:spPr>
          <a:xfrm>
            <a:off x="3730904" y="3432845"/>
            <a:ext cx="1739453" cy="339721"/>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600" b="1" dirty="0">
                <a:effectLst/>
                <a:latin typeface="Cambria"/>
                <a:ea typeface="ＭＳ 明朝"/>
                <a:cs typeface="Cambria"/>
              </a:rPr>
              <a:t>Gerekli Mal</a:t>
            </a:r>
          </a:p>
        </p:txBody>
      </p:sp>
      <p:sp>
        <p:nvSpPr>
          <p:cNvPr id="17" name="Rectangle 16"/>
          <p:cNvSpPr/>
          <p:nvPr/>
        </p:nvSpPr>
        <p:spPr>
          <a:xfrm>
            <a:off x="3730904" y="4355267"/>
            <a:ext cx="1739453" cy="339721"/>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600" b="1" dirty="0">
                <a:effectLst/>
                <a:latin typeface="Cambria"/>
                <a:ea typeface="ＭＳ 明朝"/>
                <a:cs typeface="Cambria"/>
              </a:rPr>
              <a:t>Lüks mal</a:t>
            </a:r>
          </a:p>
        </p:txBody>
      </p:sp>
      <p:sp>
        <p:nvSpPr>
          <p:cNvPr id="20" name="Rectangle 19"/>
          <p:cNvSpPr/>
          <p:nvPr/>
        </p:nvSpPr>
        <p:spPr>
          <a:xfrm>
            <a:off x="6326714" y="4385537"/>
            <a:ext cx="208486" cy="29668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600" dirty="0">
                <a:latin typeface="Cambria"/>
                <a:ea typeface="ＭＳ 明朝"/>
                <a:cs typeface="Cambria"/>
              </a:rPr>
              <a:t>1</a:t>
            </a:r>
            <a:endParaRPr lang="tr-TR" sz="1600" dirty="0">
              <a:effectLst/>
              <a:latin typeface="Cambria"/>
              <a:ea typeface="ＭＳ 明朝"/>
              <a:cs typeface="Cambria"/>
            </a:endParaRPr>
          </a:p>
        </p:txBody>
      </p:sp>
      <p:sp>
        <p:nvSpPr>
          <p:cNvPr id="22" name="Rectangle 21"/>
          <p:cNvSpPr/>
          <p:nvPr/>
        </p:nvSpPr>
        <p:spPr>
          <a:xfrm>
            <a:off x="7372463" y="2526632"/>
            <a:ext cx="1651222" cy="574842"/>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600" b="1" dirty="0">
                <a:effectLst/>
                <a:latin typeface="Cambria"/>
                <a:ea typeface="ＭＳ 明朝"/>
                <a:cs typeface="Cambria"/>
              </a:rPr>
              <a:t>Peynirli Makarna</a:t>
            </a:r>
          </a:p>
        </p:txBody>
      </p:sp>
      <p:sp>
        <p:nvSpPr>
          <p:cNvPr id="23" name="Rectangle 22"/>
          <p:cNvSpPr/>
          <p:nvPr/>
        </p:nvSpPr>
        <p:spPr>
          <a:xfrm>
            <a:off x="7305619" y="3451560"/>
            <a:ext cx="1739453" cy="339721"/>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600" b="1" dirty="0">
                <a:effectLst/>
                <a:latin typeface="Cambria"/>
                <a:ea typeface="ＭＳ 明朝"/>
                <a:cs typeface="Cambria"/>
              </a:rPr>
              <a:t>Süt</a:t>
            </a:r>
          </a:p>
        </p:txBody>
      </p:sp>
      <p:sp>
        <p:nvSpPr>
          <p:cNvPr id="24" name="Rectangle 23"/>
          <p:cNvSpPr/>
          <p:nvPr/>
        </p:nvSpPr>
        <p:spPr>
          <a:xfrm>
            <a:off x="7270862" y="4387351"/>
            <a:ext cx="1739453" cy="51886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600" b="1" dirty="0">
                <a:effectLst/>
                <a:latin typeface="Cambria"/>
                <a:ea typeface="ＭＳ 明朝"/>
                <a:cs typeface="Cambria"/>
              </a:rPr>
              <a:t>Elmas Yüzük</a:t>
            </a:r>
          </a:p>
        </p:txBody>
      </p:sp>
      <p:sp>
        <p:nvSpPr>
          <p:cNvPr id="21" name="Rectangle 20"/>
          <p:cNvSpPr/>
          <p:nvPr/>
        </p:nvSpPr>
        <p:spPr>
          <a:xfrm>
            <a:off x="5871788" y="2544345"/>
            <a:ext cx="298632" cy="25710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E</a:t>
            </a:r>
            <a:r>
              <a:rPr lang="tr-TR" b="1" baseline="-25000" dirty="0">
                <a:latin typeface="Cambria"/>
                <a:ea typeface="ＭＳ 明朝"/>
                <a:cs typeface="Cambria"/>
              </a:rPr>
              <a:t>G</a:t>
            </a:r>
            <a:endParaRPr lang="tr-TR" b="1" dirty="0">
              <a:effectLst/>
              <a:latin typeface="Cambria"/>
              <a:ea typeface="ＭＳ 明朝"/>
              <a:cs typeface="Cambria"/>
            </a:endParaRPr>
          </a:p>
        </p:txBody>
      </p:sp>
      <p:sp>
        <p:nvSpPr>
          <p:cNvPr id="25" name="Rectangle 24"/>
          <p:cNvSpPr/>
          <p:nvPr/>
        </p:nvSpPr>
        <p:spPr>
          <a:xfrm>
            <a:off x="6273029" y="3415397"/>
            <a:ext cx="271484" cy="31417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E</a:t>
            </a:r>
            <a:r>
              <a:rPr lang="tr-TR" b="1" baseline="-25000" dirty="0">
                <a:latin typeface="Cambria"/>
                <a:ea typeface="ＭＳ 明朝"/>
                <a:cs typeface="Cambria"/>
              </a:rPr>
              <a:t>G</a:t>
            </a:r>
            <a:endParaRPr lang="tr-TR" b="1" dirty="0">
              <a:effectLst/>
              <a:latin typeface="Cambria"/>
              <a:ea typeface="ＭＳ 明朝"/>
              <a:cs typeface="Cambria"/>
            </a:endParaRPr>
          </a:p>
        </p:txBody>
      </p:sp>
      <p:sp>
        <p:nvSpPr>
          <p:cNvPr id="26" name="Rectangle 25"/>
          <p:cNvSpPr/>
          <p:nvPr/>
        </p:nvSpPr>
        <p:spPr>
          <a:xfrm>
            <a:off x="5919680" y="4363663"/>
            <a:ext cx="246804" cy="31417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E</a:t>
            </a:r>
            <a:r>
              <a:rPr lang="tr-TR" b="1" baseline="-25000" dirty="0">
                <a:latin typeface="Cambria"/>
                <a:ea typeface="ＭＳ 明朝"/>
                <a:cs typeface="Cambria"/>
              </a:rPr>
              <a:t>G</a:t>
            </a:r>
            <a:endParaRPr lang="tr-TR" b="1" dirty="0">
              <a:effectLst/>
              <a:latin typeface="Cambria"/>
              <a:ea typeface="ＭＳ 明朝"/>
              <a:cs typeface="Cambria"/>
            </a:endParaRPr>
          </a:p>
        </p:txBody>
      </p:sp>
    </p:spTree>
    <p:extLst>
      <p:ext uri="{BB962C8B-B14F-4D97-AF65-F5344CB8AC3E}">
        <p14:creationId xmlns:p14="http://schemas.microsoft.com/office/powerpoint/2010/main" val="36789924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itle 1"/>
          <p:cNvSpPr>
            <a:spLocks noGrp="1"/>
          </p:cNvSpPr>
          <p:nvPr>
            <p:ph type="title"/>
          </p:nvPr>
        </p:nvSpPr>
        <p:spPr>
          <a:xfrm>
            <a:off x="1981199" y="47"/>
            <a:ext cx="9931355" cy="1527175"/>
          </a:xfrm>
        </p:spPr>
        <p:txBody>
          <a:bodyPr/>
          <a:lstStyle/>
          <a:p>
            <a:r>
              <a:rPr lang="tr-TR" altLang="en-US" noProof="0" dirty="0">
                <a:latin typeface="Cambria"/>
              </a:rPr>
              <a:t>Alıştırma</a:t>
            </a:r>
            <a:br>
              <a:rPr lang="tr-TR" altLang="en-US" noProof="0" dirty="0">
                <a:latin typeface="Cambria"/>
              </a:rPr>
            </a:br>
            <a:r>
              <a:rPr lang="tr-TR" altLang="en-US" noProof="0" dirty="0">
                <a:latin typeface="Cambria"/>
              </a:rPr>
              <a:t>Ürünleri Kategorize Etme</a:t>
            </a:r>
          </a:p>
        </p:txBody>
      </p:sp>
      <p:sp>
        <p:nvSpPr>
          <p:cNvPr id="5" name="Content Placeholder 2"/>
          <p:cNvSpPr>
            <a:spLocks noGrp="1"/>
          </p:cNvSpPr>
          <p:nvPr>
            <p:ph sz="half" idx="1"/>
          </p:nvPr>
        </p:nvSpPr>
        <p:spPr>
          <a:xfrm>
            <a:off x="1981200" y="1746252"/>
            <a:ext cx="4038600" cy="4525963"/>
          </a:xfrm>
        </p:spPr>
        <p:txBody>
          <a:bodyPr/>
          <a:lstStyle/>
          <a:p>
            <a:r>
              <a:rPr lang="tr-TR" altLang="en-US" sz="3200" noProof="0" dirty="0"/>
              <a:t>Biftek</a:t>
            </a:r>
          </a:p>
          <a:p>
            <a:r>
              <a:rPr lang="tr-TR" altLang="en-US" sz="3200" noProof="0" dirty="0"/>
              <a:t>Diş Macunu</a:t>
            </a:r>
          </a:p>
          <a:p>
            <a:r>
              <a:rPr lang="tr-TR" altLang="en-US" sz="3200" noProof="0" dirty="0" err="1"/>
              <a:t>Fast</a:t>
            </a:r>
            <a:r>
              <a:rPr lang="tr-TR" altLang="en-US" sz="3200" noProof="0" dirty="0"/>
              <a:t> </a:t>
            </a:r>
            <a:r>
              <a:rPr lang="tr-TR" altLang="en-US" sz="3200" noProof="0" dirty="0" err="1"/>
              <a:t>food</a:t>
            </a:r>
            <a:endParaRPr lang="tr-TR" altLang="en-US" sz="3200" noProof="0" dirty="0"/>
          </a:p>
          <a:p>
            <a:r>
              <a:rPr lang="tr-TR" altLang="en-US" sz="3200" noProof="0" dirty="0"/>
              <a:t>Pedikür</a:t>
            </a:r>
          </a:p>
          <a:p>
            <a:r>
              <a:rPr lang="tr-TR" altLang="en-US" sz="3200" noProof="0" dirty="0"/>
              <a:t>Yeni Araba</a:t>
            </a:r>
          </a:p>
          <a:p>
            <a:r>
              <a:rPr lang="tr-TR" altLang="en-US" sz="3200" noProof="0" dirty="0"/>
              <a:t>Kullanılmış Araba</a:t>
            </a:r>
          </a:p>
          <a:p>
            <a:r>
              <a:rPr lang="tr-TR" altLang="en-US" sz="3200" noProof="0" dirty="0"/>
              <a:t>Dizüstü Bilgisayar</a:t>
            </a:r>
          </a:p>
        </p:txBody>
      </p:sp>
      <p:sp>
        <p:nvSpPr>
          <p:cNvPr id="6" name="Content Placeholder 3"/>
          <p:cNvSpPr txBox="1">
            <a:spLocks/>
          </p:cNvSpPr>
          <p:nvPr/>
        </p:nvSpPr>
        <p:spPr bwMode="auto">
          <a:xfrm>
            <a:off x="6172200" y="1746252"/>
            <a:ext cx="4038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spcBef>
                <a:spcPct val="20000"/>
              </a:spcBef>
              <a:buFont typeface="Arial" panose="020B0604020202020204" pitchFamily="34" charset="0"/>
              <a:buChar char="•"/>
            </a:pPr>
            <a:r>
              <a:rPr lang="tr-TR" altLang="en-US" sz="3200" dirty="0">
                <a:latin typeface="Cambria"/>
                <a:cs typeface="Cambria"/>
              </a:rPr>
              <a:t>Bahçe Hizmetleri</a:t>
            </a:r>
          </a:p>
          <a:p>
            <a:pPr>
              <a:spcBef>
                <a:spcPct val="20000"/>
              </a:spcBef>
              <a:buFont typeface="Arial" panose="020B0604020202020204" pitchFamily="34" charset="0"/>
              <a:buChar char="•"/>
            </a:pPr>
            <a:r>
              <a:rPr lang="tr-TR" altLang="en-US" sz="3200" dirty="0">
                <a:latin typeface="Cambria"/>
                <a:cs typeface="Cambria"/>
              </a:rPr>
              <a:t>Süt</a:t>
            </a:r>
          </a:p>
          <a:p>
            <a:pPr>
              <a:spcBef>
                <a:spcPct val="20000"/>
              </a:spcBef>
              <a:buFont typeface="Arial" panose="020B0604020202020204" pitchFamily="34" charset="0"/>
              <a:buChar char="•"/>
            </a:pPr>
            <a:r>
              <a:rPr lang="tr-TR" altLang="en-US" sz="3200" dirty="0">
                <a:latin typeface="Cambria"/>
                <a:cs typeface="Cambria"/>
              </a:rPr>
              <a:t>Benzin</a:t>
            </a:r>
          </a:p>
          <a:p>
            <a:pPr>
              <a:spcBef>
                <a:spcPct val="20000"/>
              </a:spcBef>
              <a:buFont typeface="Arial" panose="020B0604020202020204" pitchFamily="34" charset="0"/>
              <a:buChar char="•"/>
            </a:pPr>
            <a:r>
              <a:rPr lang="tr-TR" altLang="en-US" sz="3200" dirty="0">
                <a:latin typeface="Cambria"/>
                <a:cs typeface="Cambria"/>
              </a:rPr>
              <a:t>Sigara</a:t>
            </a:r>
          </a:p>
          <a:p>
            <a:pPr>
              <a:spcBef>
                <a:spcPct val="20000"/>
              </a:spcBef>
              <a:buFont typeface="Arial" panose="020B0604020202020204" pitchFamily="34" charset="0"/>
              <a:buChar char="•"/>
            </a:pPr>
            <a:r>
              <a:rPr lang="tr-TR" altLang="en-US" sz="3200" dirty="0">
                <a:latin typeface="Cambria"/>
                <a:cs typeface="Cambria"/>
              </a:rPr>
              <a:t>Loto Biletleri</a:t>
            </a:r>
          </a:p>
        </p:txBody>
      </p:sp>
      <p:pic>
        <p:nvPicPr>
          <p:cNvPr id="55301" name="Picture 5" descr="I:\DirkTextbookN\Jpegs(All)\VOLUME_1_MICRO_Class-test\08_PRINECO_CH0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4088" y="2516021"/>
            <a:ext cx="1657351" cy="2343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843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checkerboard(across)">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checkerboard(across)">
                                      <p:cBhvr>
                                        <p:cTn id="12" dur="500"/>
                                        <p:tgtEl>
                                          <p:spTgt spid="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checkerboard(across)">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checkerboard(across)">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checkerboard(across)">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checkerboard(across)">
                                      <p:cBhvr>
                                        <p:cTn id="32" dur="500"/>
                                        <p:tgtEl>
                                          <p:spTgt spid="5">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5" presetClass="entr" presetSubtype="1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checkerboard(across)">
                                      <p:cBhvr>
                                        <p:cTn id="37" dur="500"/>
                                        <p:tgtEl>
                                          <p:spTgt spid="5">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 presetClass="entr" presetSubtype="10" fill="hold" nodeType="clickEffect">
                                  <p:stCondLst>
                                    <p:cond delay="0"/>
                                  </p:stCondLst>
                                  <p:childTnLst>
                                    <p:set>
                                      <p:cBhvr>
                                        <p:cTn id="41" dur="1" fill="hold">
                                          <p:stCondLst>
                                            <p:cond delay="0"/>
                                          </p:stCondLst>
                                        </p:cTn>
                                        <p:tgtEl>
                                          <p:spTgt spid="6">
                                            <p:txEl>
                                              <p:pRg st="0" end="0"/>
                                            </p:txEl>
                                          </p:spTgt>
                                        </p:tgtEl>
                                        <p:attrNameLst>
                                          <p:attrName>style.visibility</p:attrName>
                                        </p:attrNameLst>
                                      </p:cBhvr>
                                      <p:to>
                                        <p:strVal val="visible"/>
                                      </p:to>
                                    </p:set>
                                    <p:animEffect transition="in" filter="checkerboard(across)">
                                      <p:cBhvr>
                                        <p:cTn id="42" dur="500"/>
                                        <p:tgtEl>
                                          <p:spTgt spid="6">
                                            <p:txEl>
                                              <p:pRg st="0" end="0"/>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5" presetClass="entr" presetSubtype="10" fill="hold" nodeType="clickEffect">
                                  <p:stCondLst>
                                    <p:cond delay="0"/>
                                  </p:stCondLst>
                                  <p:childTnLst>
                                    <p:set>
                                      <p:cBhvr>
                                        <p:cTn id="46" dur="1" fill="hold">
                                          <p:stCondLst>
                                            <p:cond delay="0"/>
                                          </p:stCondLst>
                                        </p:cTn>
                                        <p:tgtEl>
                                          <p:spTgt spid="6">
                                            <p:txEl>
                                              <p:pRg st="1" end="1"/>
                                            </p:txEl>
                                          </p:spTgt>
                                        </p:tgtEl>
                                        <p:attrNameLst>
                                          <p:attrName>style.visibility</p:attrName>
                                        </p:attrNameLst>
                                      </p:cBhvr>
                                      <p:to>
                                        <p:strVal val="visible"/>
                                      </p:to>
                                    </p:set>
                                    <p:animEffect transition="in" filter="checkerboard(across)">
                                      <p:cBhvr>
                                        <p:cTn id="47" dur="500"/>
                                        <p:tgtEl>
                                          <p:spTgt spid="6">
                                            <p:txEl>
                                              <p:pRg st="1" end="1"/>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5" presetClass="entr" presetSubtype="10" fill="hold" nodeType="clickEffect">
                                  <p:stCondLst>
                                    <p:cond delay="0"/>
                                  </p:stCondLst>
                                  <p:childTnLst>
                                    <p:set>
                                      <p:cBhvr>
                                        <p:cTn id="51" dur="1" fill="hold">
                                          <p:stCondLst>
                                            <p:cond delay="0"/>
                                          </p:stCondLst>
                                        </p:cTn>
                                        <p:tgtEl>
                                          <p:spTgt spid="6">
                                            <p:txEl>
                                              <p:pRg st="2" end="2"/>
                                            </p:txEl>
                                          </p:spTgt>
                                        </p:tgtEl>
                                        <p:attrNameLst>
                                          <p:attrName>style.visibility</p:attrName>
                                        </p:attrNameLst>
                                      </p:cBhvr>
                                      <p:to>
                                        <p:strVal val="visible"/>
                                      </p:to>
                                    </p:set>
                                    <p:animEffect transition="in" filter="checkerboard(across)">
                                      <p:cBhvr>
                                        <p:cTn id="52" dur="500"/>
                                        <p:tgtEl>
                                          <p:spTgt spid="6">
                                            <p:txEl>
                                              <p:pRg st="2" end="2"/>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5" presetClass="entr" presetSubtype="10" fill="hold" nodeType="clickEffect">
                                  <p:stCondLst>
                                    <p:cond delay="0"/>
                                  </p:stCondLst>
                                  <p:childTnLst>
                                    <p:set>
                                      <p:cBhvr>
                                        <p:cTn id="56" dur="1" fill="hold">
                                          <p:stCondLst>
                                            <p:cond delay="0"/>
                                          </p:stCondLst>
                                        </p:cTn>
                                        <p:tgtEl>
                                          <p:spTgt spid="6">
                                            <p:txEl>
                                              <p:pRg st="3" end="3"/>
                                            </p:txEl>
                                          </p:spTgt>
                                        </p:tgtEl>
                                        <p:attrNameLst>
                                          <p:attrName>style.visibility</p:attrName>
                                        </p:attrNameLst>
                                      </p:cBhvr>
                                      <p:to>
                                        <p:strVal val="visible"/>
                                      </p:to>
                                    </p:set>
                                    <p:animEffect transition="in" filter="checkerboard(across)">
                                      <p:cBhvr>
                                        <p:cTn id="57" dur="500"/>
                                        <p:tgtEl>
                                          <p:spTgt spid="6">
                                            <p:txEl>
                                              <p:pRg st="3" end="3"/>
                                            </p:txEl>
                                          </p:spTgt>
                                        </p:tgtEl>
                                      </p:cBhvr>
                                    </p:animEffect>
                                  </p:childTnLst>
                                </p:cTn>
                              </p:par>
                              <p:par>
                                <p:cTn id="58" presetID="16" presetClass="entr" presetSubtype="21" fill="hold" nodeType="withEffect">
                                  <p:stCondLst>
                                    <p:cond delay="0"/>
                                  </p:stCondLst>
                                  <p:childTnLst>
                                    <p:set>
                                      <p:cBhvr>
                                        <p:cTn id="59" dur="1" fill="hold">
                                          <p:stCondLst>
                                            <p:cond delay="0"/>
                                          </p:stCondLst>
                                        </p:cTn>
                                        <p:tgtEl>
                                          <p:spTgt spid="55301"/>
                                        </p:tgtEl>
                                        <p:attrNameLst>
                                          <p:attrName>style.visibility</p:attrName>
                                        </p:attrNameLst>
                                      </p:cBhvr>
                                      <p:to>
                                        <p:strVal val="visible"/>
                                      </p:to>
                                    </p:set>
                                    <p:animEffect transition="in" filter="barn(inVertical)">
                                      <p:cBhvr>
                                        <p:cTn id="60" dur="500"/>
                                        <p:tgtEl>
                                          <p:spTgt spid="55301"/>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5" presetClass="entr" presetSubtype="10" fill="hold" nodeType="clickEffect">
                                  <p:stCondLst>
                                    <p:cond delay="0"/>
                                  </p:stCondLst>
                                  <p:childTnLst>
                                    <p:set>
                                      <p:cBhvr>
                                        <p:cTn id="64" dur="1" fill="hold">
                                          <p:stCondLst>
                                            <p:cond delay="0"/>
                                          </p:stCondLst>
                                        </p:cTn>
                                        <p:tgtEl>
                                          <p:spTgt spid="6">
                                            <p:txEl>
                                              <p:pRg st="4" end="4"/>
                                            </p:txEl>
                                          </p:spTgt>
                                        </p:tgtEl>
                                        <p:attrNameLst>
                                          <p:attrName>style.visibility</p:attrName>
                                        </p:attrNameLst>
                                      </p:cBhvr>
                                      <p:to>
                                        <p:strVal val="visible"/>
                                      </p:to>
                                    </p:set>
                                    <p:animEffect transition="in" filter="checkerboard(across)">
                                      <p:cBhvr>
                                        <p:cTn id="65"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itle 1"/>
          <p:cNvSpPr>
            <a:spLocks noGrp="1"/>
          </p:cNvSpPr>
          <p:nvPr>
            <p:ph type="title"/>
          </p:nvPr>
        </p:nvSpPr>
        <p:spPr>
          <a:xfrm>
            <a:off x="763705" y="0"/>
            <a:ext cx="8229600" cy="1527175"/>
          </a:xfrm>
        </p:spPr>
        <p:txBody>
          <a:bodyPr/>
          <a:lstStyle/>
          <a:p>
            <a:r>
              <a:rPr lang="tr-TR" altLang="en-US" noProof="0" dirty="0">
                <a:latin typeface="Cambria"/>
              </a:rPr>
              <a:t>Çapraz Fiyat Esnekliği</a:t>
            </a:r>
          </a:p>
        </p:txBody>
      </p:sp>
      <p:sp>
        <p:nvSpPr>
          <p:cNvPr id="14340" name="Content Placeholder 2"/>
          <p:cNvSpPr>
            <a:spLocks noGrp="1"/>
          </p:cNvSpPr>
          <p:nvPr>
            <p:ph idx="1"/>
          </p:nvPr>
        </p:nvSpPr>
        <p:spPr>
          <a:xfrm>
            <a:off x="764674" y="1726281"/>
            <a:ext cx="8229600" cy="3548062"/>
          </a:xfrm>
        </p:spPr>
        <p:txBody>
          <a:bodyPr/>
          <a:lstStyle/>
          <a:p>
            <a:pPr eaLnBrk="1" hangingPunct="1"/>
            <a:r>
              <a:rPr lang="tr-TR" altLang="en-US" sz="2800" noProof="0" dirty="0"/>
              <a:t>Talebi belirleyen faktörlerden bahsederken, gördük ki iki mal birbiriyle alakalı olabilir.</a:t>
            </a:r>
          </a:p>
          <a:p>
            <a:pPr eaLnBrk="1" hangingPunct="1"/>
            <a:r>
              <a:rPr lang="tr-TR" altLang="en-US" sz="2800" noProof="0" dirty="0"/>
              <a:t>İkame ve tamamlayıcı malların arkasındaki mantığı hatırlayın.</a:t>
            </a:r>
          </a:p>
          <a:p>
            <a:pPr eaLnBrk="1" hangingPunct="1"/>
            <a:r>
              <a:rPr lang="tr-TR" altLang="en-US" sz="2800" noProof="0" dirty="0"/>
              <a:t>Çapraz Fiyat Esnekliği</a:t>
            </a:r>
          </a:p>
          <a:p>
            <a:pPr lvl="1" eaLnBrk="1" hangingPunct="1"/>
            <a:r>
              <a:rPr lang="tr-TR" altLang="en-US" sz="2400" noProof="0" dirty="0"/>
              <a:t>Talep edilen miktarın alakalı üründeki fiyat değişimine verdiği cevabın (tepkinin) ölçüsüdür.</a:t>
            </a:r>
          </a:p>
        </p:txBody>
      </p:sp>
      <p:graphicFrame>
        <p:nvGraphicFramePr>
          <p:cNvPr id="2" name="Object 1"/>
          <p:cNvGraphicFramePr>
            <a:graphicFrameLocks noChangeAspect="1"/>
          </p:cNvGraphicFramePr>
          <p:nvPr>
            <p:extLst>
              <p:ext uri="{D42A27DB-BD31-4B8C-83A1-F6EECF244321}">
                <p14:modId xmlns:p14="http://schemas.microsoft.com/office/powerpoint/2010/main" val="2977889667"/>
              </p:ext>
            </p:extLst>
          </p:nvPr>
        </p:nvGraphicFramePr>
        <p:xfrm>
          <a:off x="8221231" y="2993744"/>
          <a:ext cx="3384550" cy="1556001"/>
        </p:xfrm>
        <a:graphic>
          <a:graphicData uri="http://schemas.openxmlformats.org/presentationml/2006/ole">
            <mc:AlternateContent xmlns:mc="http://schemas.openxmlformats.org/markup-compatibility/2006">
              <mc:Choice xmlns:v="urn:schemas-microsoft-com:vml" Requires="v">
                <p:oleObj spid="_x0000_s30366" name="Equation" r:id="rId4" imgW="1028700" imgH="457200" progId="Equation.DSMT4">
                  <p:embed/>
                </p:oleObj>
              </mc:Choice>
              <mc:Fallback>
                <p:oleObj name="Equation" r:id="rId4" imgW="1028700" imgH="457200" progId="Equation.DSMT4">
                  <p:embed/>
                  <p:pic>
                    <p:nvPicPr>
                      <p:cNvPr id="0" name=""/>
                      <p:cNvPicPr>
                        <a:picLocks noChangeAspect="1" noChangeArrowheads="1"/>
                      </p:cNvPicPr>
                      <p:nvPr/>
                    </p:nvPicPr>
                    <p:blipFill>
                      <a:blip r:embed="rId5"/>
                      <a:srcRect/>
                      <a:stretch>
                        <a:fillRect/>
                      </a:stretch>
                    </p:blipFill>
                    <p:spPr bwMode="auto">
                      <a:xfrm>
                        <a:off x="8221231" y="2993744"/>
                        <a:ext cx="3384550" cy="1556001"/>
                      </a:xfrm>
                      <a:prstGeom prst="rect">
                        <a:avLst/>
                      </a:prstGeom>
                      <a:noFill/>
                      <a:ln>
                        <a:noFill/>
                      </a:ln>
                      <a:effec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022000990"/>
              </p:ext>
            </p:extLst>
          </p:nvPr>
        </p:nvGraphicFramePr>
        <p:xfrm>
          <a:off x="508000" y="5395135"/>
          <a:ext cx="11210925" cy="1012825"/>
        </p:xfrm>
        <a:graphic>
          <a:graphicData uri="http://schemas.openxmlformats.org/presentationml/2006/ole">
            <mc:AlternateContent xmlns:mc="http://schemas.openxmlformats.org/markup-compatibility/2006">
              <mc:Choice xmlns:v="urn:schemas-microsoft-com:vml" Requires="v">
                <p:oleObj spid="_x0000_s30367" name="Equation" r:id="rId6" imgW="4406900" imgH="431800" progId="Equation.DSMT4">
                  <p:embed/>
                </p:oleObj>
              </mc:Choice>
              <mc:Fallback>
                <p:oleObj name="Equation" r:id="rId6" imgW="4406900" imgH="431800" progId="Equation.DSMT4">
                  <p:embed/>
                  <p:pic>
                    <p:nvPicPr>
                      <p:cNvPr id="0" name=""/>
                      <p:cNvPicPr>
                        <a:picLocks noChangeAspect="1" noChangeArrowheads="1"/>
                      </p:cNvPicPr>
                      <p:nvPr/>
                    </p:nvPicPr>
                    <p:blipFill>
                      <a:blip r:embed="rId7"/>
                      <a:srcRect/>
                      <a:stretch>
                        <a:fillRect/>
                      </a:stretch>
                    </p:blipFill>
                    <p:spPr bwMode="auto">
                      <a:xfrm>
                        <a:off x="508000" y="5395135"/>
                        <a:ext cx="11210925" cy="1012825"/>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918806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340">
                                            <p:txEl>
                                              <p:pRg st="3" end="3"/>
                                            </p:txEl>
                                          </p:spTgt>
                                        </p:tgtEl>
                                        <p:attrNameLst>
                                          <p:attrName>style.visibility</p:attrName>
                                        </p:attrNameLst>
                                      </p:cBhvr>
                                      <p:to>
                                        <p:strVal val="visible"/>
                                      </p:to>
                                    </p:set>
                                    <p:animEffect transition="in" filter="barn(inVertical)">
                                      <p:cBhvr>
                                        <p:cTn id="7" dur="500"/>
                                        <p:tgtEl>
                                          <p:spTgt spid="14340">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heckerboard(across)">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heckerboard(across)">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descr="TAB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32" y="1016000"/>
            <a:ext cx="8531225" cy="4832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Rectangle 2"/>
          <p:cNvSpPr/>
          <p:nvPr/>
        </p:nvSpPr>
        <p:spPr>
          <a:xfrm>
            <a:off x="1856652" y="1531859"/>
            <a:ext cx="8570717" cy="52130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3200" b="1" u="sng" dirty="0">
                <a:latin typeface="Cambria"/>
                <a:ea typeface="ＭＳ 明朝"/>
                <a:cs typeface="Cambria"/>
              </a:rPr>
              <a:t>Çapraz Fiyat</a:t>
            </a:r>
            <a:r>
              <a:rPr lang="tr-TR" sz="3200" b="1" u="sng" dirty="0">
                <a:effectLst/>
                <a:latin typeface="Cambria"/>
                <a:ea typeface="ＭＳ 明朝"/>
                <a:cs typeface="Cambria"/>
              </a:rPr>
              <a:t> Esnekliği</a:t>
            </a:r>
          </a:p>
        </p:txBody>
      </p:sp>
      <p:sp>
        <p:nvSpPr>
          <p:cNvPr id="4" name="Rectangle 3"/>
          <p:cNvSpPr/>
          <p:nvPr/>
        </p:nvSpPr>
        <p:spPr>
          <a:xfrm>
            <a:off x="1936862" y="909053"/>
            <a:ext cx="2314296" cy="672066"/>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endParaRPr lang="tr-TR" sz="1600" dirty="0">
              <a:effectLst/>
              <a:latin typeface="Cambria"/>
              <a:ea typeface="ＭＳ 明朝"/>
              <a:cs typeface="Cambria"/>
            </a:endParaRPr>
          </a:p>
        </p:txBody>
      </p:sp>
      <p:sp>
        <p:nvSpPr>
          <p:cNvPr id="5" name="Rectangle 4"/>
          <p:cNvSpPr/>
          <p:nvPr/>
        </p:nvSpPr>
        <p:spPr>
          <a:xfrm>
            <a:off x="1910126" y="2013120"/>
            <a:ext cx="1739453" cy="339721"/>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b="1" dirty="0">
                <a:effectLst/>
                <a:latin typeface="Cambria"/>
                <a:ea typeface="ＭＳ 明朝"/>
                <a:cs typeface="Cambria"/>
              </a:rPr>
              <a:t>Ürün Çeşidi</a:t>
            </a:r>
          </a:p>
        </p:txBody>
      </p:sp>
      <p:sp>
        <p:nvSpPr>
          <p:cNvPr id="6" name="Rectangle 5"/>
          <p:cNvSpPr/>
          <p:nvPr/>
        </p:nvSpPr>
        <p:spPr>
          <a:xfrm>
            <a:off x="4254948" y="2031837"/>
            <a:ext cx="1739453" cy="339721"/>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b="1" dirty="0">
                <a:effectLst/>
                <a:latin typeface="Cambria"/>
                <a:ea typeface="ＭＳ 明朝"/>
                <a:cs typeface="Cambria"/>
              </a:rPr>
              <a:t>Esneklik</a:t>
            </a:r>
          </a:p>
        </p:txBody>
      </p:sp>
      <p:sp>
        <p:nvSpPr>
          <p:cNvPr id="7" name="Rectangle 6"/>
          <p:cNvSpPr/>
          <p:nvPr/>
        </p:nvSpPr>
        <p:spPr>
          <a:xfrm>
            <a:off x="6562337" y="1992399"/>
            <a:ext cx="3369063" cy="339721"/>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Örnek</a:t>
            </a:r>
          </a:p>
        </p:txBody>
      </p:sp>
      <p:sp>
        <p:nvSpPr>
          <p:cNvPr id="8" name="Rectangle 7"/>
          <p:cNvSpPr/>
          <p:nvPr/>
        </p:nvSpPr>
        <p:spPr>
          <a:xfrm>
            <a:off x="1908790" y="2445589"/>
            <a:ext cx="1739453" cy="339721"/>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600" b="1" dirty="0">
                <a:effectLst/>
                <a:latin typeface="Cambria"/>
                <a:ea typeface="ＭＳ 明朝"/>
                <a:cs typeface="Cambria"/>
              </a:rPr>
              <a:t>İkame Mallar</a:t>
            </a:r>
          </a:p>
        </p:txBody>
      </p:sp>
      <p:sp>
        <p:nvSpPr>
          <p:cNvPr id="9" name="Rectangle 8"/>
          <p:cNvSpPr/>
          <p:nvPr/>
        </p:nvSpPr>
        <p:spPr>
          <a:xfrm>
            <a:off x="1821895" y="3555836"/>
            <a:ext cx="1867789" cy="339721"/>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600" b="1" dirty="0">
                <a:latin typeface="Cambria"/>
                <a:ea typeface="ＭＳ 明朝"/>
                <a:cs typeface="Cambria"/>
              </a:rPr>
              <a:t>İ</a:t>
            </a:r>
            <a:r>
              <a:rPr lang="tr-TR" sz="1600" b="1" dirty="0">
                <a:effectLst/>
                <a:latin typeface="Cambria"/>
                <a:ea typeface="ＭＳ 明朝"/>
                <a:cs typeface="Cambria"/>
              </a:rPr>
              <a:t>lişkisiz Mallar</a:t>
            </a:r>
          </a:p>
        </p:txBody>
      </p:sp>
      <p:sp>
        <p:nvSpPr>
          <p:cNvPr id="10" name="Rectangle 9"/>
          <p:cNvSpPr/>
          <p:nvPr/>
        </p:nvSpPr>
        <p:spPr>
          <a:xfrm>
            <a:off x="2057179" y="4579619"/>
            <a:ext cx="1739453" cy="339721"/>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600" b="1" dirty="0">
                <a:effectLst/>
                <a:latin typeface="Cambria"/>
                <a:ea typeface="ＭＳ 明朝"/>
                <a:cs typeface="Cambria"/>
              </a:rPr>
              <a:t>Tamamlayıcı Mallar</a:t>
            </a:r>
          </a:p>
        </p:txBody>
      </p:sp>
      <p:sp>
        <p:nvSpPr>
          <p:cNvPr id="11" name="Rectangle 10"/>
          <p:cNvSpPr/>
          <p:nvPr/>
        </p:nvSpPr>
        <p:spPr>
          <a:xfrm>
            <a:off x="6220105" y="2486362"/>
            <a:ext cx="1907895" cy="588375"/>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600" b="1" dirty="0">
                <a:effectLst/>
                <a:latin typeface="Cambria"/>
                <a:ea typeface="ＭＳ 明朝"/>
                <a:cs typeface="Cambria"/>
              </a:rPr>
              <a:t>Pizza Hut ve </a:t>
            </a:r>
            <a:r>
              <a:rPr lang="tr-TR" sz="1600" b="1" dirty="0" err="1">
                <a:effectLst/>
                <a:latin typeface="Cambria"/>
                <a:ea typeface="ＭＳ 明朝"/>
                <a:cs typeface="Cambria"/>
              </a:rPr>
              <a:t>Dominos</a:t>
            </a:r>
            <a:endParaRPr lang="tr-TR" sz="1600" b="1" dirty="0">
              <a:effectLst/>
              <a:latin typeface="Cambria"/>
              <a:ea typeface="ＭＳ 明朝"/>
              <a:cs typeface="Cambria"/>
            </a:endParaRPr>
          </a:p>
        </p:txBody>
      </p:sp>
      <p:sp>
        <p:nvSpPr>
          <p:cNvPr id="12" name="Rectangle 11"/>
          <p:cNvSpPr/>
          <p:nvPr/>
        </p:nvSpPr>
        <p:spPr>
          <a:xfrm>
            <a:off x="6085084" y="3556001"/>
            <a:ext cx="2296916" cy="72657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600" b="1" dirty="0">
                <a:effectLst/>
                <a:latin typeface="Cambria"/>
                <a:ea typeface="ＭＳ 明朝"/>
                <a:cs typeface="Cambria"/>
              </a:rPr>
              <a:t>Basket Topu ve Terlik</a:t>
            </a:r>
          </a:p>
        </p:txBody>
      </p:sp>
      <p:sp>
        <p:nvSpPr>
          <p:cNvPr id="13" name="Rectangle 12"/>
          <p:cNvSpPr/>
          <p:nvPr/>
        </p:nvSpPr>
        <p:spPr>
          <a:xfrm>
            <a:off x="6166631" y="4579620"/>
            <a:ext cx="1739453" cy="695321"/>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600" b="1" dirty="0">
                <a:effectLst/>
                <a:latin typeface="Cambria"/>
                <a:ea typeface="ＭＳ 明朝"/>
                <a:cs typeface="Cambria"/>
              </a:rPr>
              <a:t>Tavuk ve Sos</a:t>
            </a:r>
          </a:p>
        </p:txBody>
      </p:sp>
    </p:spTree>
    <p:extLst>
      <p:ext uri="{BB962C8B-B14F-4D97-AF65-F5344CB8AC3E}">
        <p14:creationId xmlns:p14="http://schemas.microsoft.com/office/powerpoint/2010/main" val="1646004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a:xfrm>
            <a:off x="1981200" y="47"/>
            <a:ext cx="8229600" cy="1527175"/>
          </a:xfrm>
        </p:spPr>
        <p:txBody>
          <a:bodyPr/>
          <a:lstStyle/>
          <a:p>
            <a:r>
              <a:rPr lang="tr-TR" altLang="en-US" noProof="0" dirty="0">
                <a:latin typeface="Cambria"/>
              </a:rPr>
              <a:t>Talebin Fiyat Esnekliği</a:t>
            </a:r>
          </a:p>
        </p:txBody>
      </p:sp>
      <p:sp>
        <p:nvSpPr>
          <p:cNvPr id="27651" name="Content Placeholder 2"/>
          <p:cNvSpPr>
            <a:spLocks noGrp="1"/>
          </p:cNvSpPr>
          <p:nvPr>
            <p:ph idx="1"/>
          </p:nvPr>
        </p:nvSpPr>
        <p:spPr>
          <a:xfrm>
            <a:off x="1981200" y="1712913"/>
            <a:ext cx="8229600" cy="4895850"/>
          </a:xfrm>
        </p:spPr>
        <p:txBody>
          <a:bodyPr/>
          <a:lstStyle/>
          <a:p>
            <a:pPr eaLnBrk="1" hangingPunct="1"/>
            <a:r>
              <a:rPr lang="tr-TR" altLang="en-US" sz="3200" noProof="0" dirty="0"/>
              <a:t>Talep yasasını hatırlayın.</a:t>
            </a:r>
          </a:p>
          <a:p>
            <a:pPr lvl="1" eaLnBrk="1" hangingPunct="1"/>
            <a:r>
              <a:rPr lang="tr-TR" altLang="en-US" sz="2800" noProof="0" dirty="0"/>
              <a:t>Talep eğrisi aşağı eğimlidir.</a:t>
            </a:r>
          </a:p>
          <a:p>
            <a:pPr lvl="1" eaLnBrk="1" hangingPunct="1"/>
            <a:r>
              <a:rPr lang="tr-TR" altLang="en-US" sz="2800" noProof="0" dirty="0"/>
              <a:t>Bu bize bu iki değişken arasındaki bağlantının </a:t>
            </a:r>
            <a:r>
              <a:rPr lang="tr-TR" altLang="en-US" sz="2800" u="sng" noProof="0" dirty="0">
                <a:solidFill>
                  <a:srgbClr val="FF0000"/>
                </a:solidFill>
              </a:rPr>
              <a:t>yönünü</a:t>
            </a:r>
            <a:r>
              <a:rPr lang="tr-TR" altLang="en-US" sz="2800" noProof="0" dirty="0"/>
              <a:t> verir.</a:t>
            </a:r>
          </a:p>
          <a:p>
            <a:pPr eaLnBrk="1" hangingPunct="1"/>
            <a:r>
              <a:rPr lang="tr-TR" altLang="en-US" sz="3200" noProof="0" dirty="0"/>
              <a:t>Talebin fiyat esnekliği</a:t>
            </a:r>
          </a:p>
          <a:p>
            <a:pPr lvl="1" eaLnBrk="1" hangingPunct="1"/>
            <a:r>
              <a:rPr lang="tr-TR" altLang="en-US" sz="2800" noProof="0" dirty="0"/>
              <a:t>Talep edilen miktarın fiyattaki değişime verdiği cevabın (tepkinin) ölçüsüdür.</a:t>
            </a:r>
          </a:p>
          <a:p>
            <a:pPr lvl="1" eaLnBrk="1" hangingPunct="1"/>
            <a:r>
              <a:rPr lang="tr-TR" altLang="en-US" sz="2800" noProof="0" dirty="0"/>
              <a:t>Bu bize bu iki değişken arasındaki bağlantının </a:t>
            </a:r>
            <a:r>
              <a:rPr lang="tr-TR" altLang="en-US" sz="2800" u="sng" noProof="0" dirty="0">
                <a:solidFill>
                  <a:srgbClr val="FF0000"/>
                </a:solidFill>
              </a:rPr>
              <a:t>hassaslığını</a:t>
            </a:r>
            <a:r>
              <a:rPr lang="tr-TR" altLang="en-US" sz="2800" noProof="0" dirty="0"/>
              <a:t> verir.</a:t>
            </a:r>
          </a:p>
        </p:txBody>
      </p:sp>
    </p:spTree>
    <p:extLst>
      <p:ext uri="{BB962C8B-B14F-4D97-AF65-F5344CB8AC3E}">
        <p14:creationId xmlns:p14="http://schemas.microsoft.com/office/powerpoint/2010/main" val="9180036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7651">
                                            <p:txEl>
                                              <p:pRg st="1" end="1"/>
                                            </p:txEl>
                                          </p:spTgt>
                                        </p:tgtEl>
                                        <p:attrNameLst>
                                          <p:attrName>style.visibility</p:attrName>
                                        </p:attrNameLst>
                                      </p:cBhvr>
                                      <p:to>
                                        <p:strVal val="visible"/>
                                      </p:to>
                                    </p:set>
                                    <p:animEffect transition="in" filter="barn(inVertical)">
                                      <p:cBhvr>
                                        <p:cTn id="7" dur="500"/>
                                        <p:tgtEl>
                                          <p:spTgt spid="27651">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7651">
                                            <p:txEl>
                                              <p:pRg st="2" end="2"/>
                                            </p:txEl>
                                          </p:spTgt>
                                        </p:tgtEl>
                                        <p:attrNameLst>
                                          <p:attrName>style.visibility</p:attrName>
                                        </p:attrNameLst>
                                      </p:cBhvr>
                                      <p:to>
                                        <p:strVal val="visible"/>
                                      </p:to>
                                    </p:set>
                                    <p:animEffect transition="in" filter="barn(inVertical)">
                                      <p:cBhvr>
                                        <p:cTn id="10" dur="500"/>
                                        <p:tgtEl>
                                          <p:spTgt spid="27651">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27651">
                                            <p:txEl>
                                              <p:pRg st="4" end="4"/>
                                            </p:txEl>
                                          </p:spTgt>
                                        </p:tgtEl>
                                        <p:attrNameLst>
                                          <p:attrName>style.visibility</p:attrName>
                                        </p:attrNameLst>
                                      </p:cBhvr>
                                      <p:to>
                                        <p:strVal val="visible"/>
                                      </p:to>
                                    </p:set>
                                    <p:animEffect transition="in" filter="barn(inVertical)">
                                      <p:cBhvr>
                                        <p:cTn id="15" dur="500"/>
                                        <p:tgtEl>
                                          <p:spTgt spid="27651">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27651">
                                            <p:txEl>
                                              <p:pRg st="5" end="5"/>
                                            </p:txEl>
                                          </p:spTgt>
                                        </p:tgtEl>
                                        <p:attrNameLst>
                                          <p:attrName>style.visibility</p:attrName>
                                        </p:attrNameLst>
                                      </p:cBhvr>
                                      <p:to>
                                        <p:strVal val="visible"/>
                                      </p:to>
                                    </p:set>
                                    <p:animEffect transition="in" filter="barn(inVertical)">
                                      <p:cBhvr>
                                        <p:cTn id="18" dur="500"/>
                                        <p:tgtEl>
                                          <p:spTgt spid="2765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Title 1"/>
          <p:cNvSpPr>
            <a:spLocks noGrp="1"/>
          </p:cNvSpPr>
          <p:nvPr>
            <p:ph type="title"/>
          </p:nvPr>
        </p:nvSpPr>
        <p:spPr>
          <a:xfrm>
            <a:off x="469827" y="0"/>
            <a:ext cx="8229600" cy="1527175"/>
          </a:xfrm>
        </p:spPr>
        <p:txBody>
          <a:bodyPr/>
          <a:lstStyle/>
          <a:p>
            <a:r>
              <a:rPr lang="tr-TR" altLang="en-US" noProof="0" dirty="0">
                <a:latin typeface="Cambria"/>
              </a:rPr>
              <a:t>Arzın Fiyat Esnekliği</a:t>
            </a:r>
          </a:p>
        </p:txBody>
      </p:sp>
      <p:sp>
        <p:nvSpPr>
          <p:cNvPr id="15364" name="Content Placeholder 2"/>
          <p:cNvSpPr>
            <a:spLocks noGrp="1"/>
          </p:cNvSpPr>
          <p:nvPr>
            <p:ph idx="1"/>
          </p:nvPr>
        </p:nvSpPr>
        <p:spPr>
          <a:xfrm>
            <a:off x="483937" y="1739650"/>
            <a:ext cx="8229600" cy="2939297"/>
          </a:xfrm>
        </p:spPr>
        <p:txBody>
          <a:bodyPr/>
          <a:lstStyle/>
          <a:p>
            <a:pPr eaLnBrk="1" hangingPunct="1"/>
            <a:r>
              <a:rPr lang="tr-TR" altLang="en-US" sz="2800" noProof="0" dirty="0"/>
              <a:t>Matematiksel olarak arzın fiyat esnekliği</a:t>
            </a:r>
          </a:p>
          <a:p>
            <a:pPr lvl="1" eaLnBrk="1" hangingPunct="1"/>
            <a:r>
              <a:rPr lang="tr-TR" altLang="en-US" sz="2400" noProof="0" dirty="0"/>
              <a:t>Arz edilen miktarın fiyattaki değişime verdiği cevabın (tepkinin) ölçüsüdür.</a:t>
            </a:r>
            <a:endParaRPr lang="tr-TR" altLang="en-US" sz="2800" noProof="0" dirty="0"/>
          </a:p>
          <a:p>
            <a:pPr eaLnBrk="1" hangingPunct="1"/>
            <a:r>
              <a:rPr lang="tr-TR" altLang="en-US" sz="2800" noProof="0" dirty="0"/>
              <a:t>Bu oran pozitif mi negatif midir? Neden?</a:t>
            </a:r>
          </a:p>
          <a:p>
            <a:pPr lvl="1" eaLnBrk="1" hangingPunct="1"/>
            <a:r>
              <a:rPr lang="tr-TR" altLang="en-US" sz="2400" noProof="0" dirty="0"/>
              <a:t>Arzın fiyat esnekliği pozitiftir çünkü çünkü arz edilen miktar ve fiyat arasında doğru (pozitif) ilişki vardı.</a:t>
            </a:r>
          </a:p>
        </p:txBody>
      </p:sp>
      <p:graphicFrame>
        <p:nvGraphicFramePr>
          <p:cNvPr id="2" name="Object 1"/>
          <p:cNvGraphicFramePr>
            <a:graphicFrameLocks noChangeAspect="1"/>
          </p:cNvGraphicFramePr>
          <p:nvPr>
            <p:extLst>
              <p:ext uri="{D42A27DB-BD31-4B8C-83A1-F6EECF244321}">
                <p14:modId xmlns:p14="http://schemas.microsoft.com/office/powerpoint/2010/main" val="1422716082"/>
              </p:ext>
            </p:extLst>
          </p:nvPr>
        </p:nvGraphicFramePr>
        <p:xfrm>
          <a:off x="8888914" y="2625976"/>
          <a:ext cx="2717800" cy="1381125"/>
        </p:xfrm>
        <a:graphic>
          <a:graphicData uri="http://schemas.openxmlformats.org/presentationml/2006/ole">
            <mc:AlternateContent xmlns:mc="http://schemas.openxmlformats.org/markup-compatibility/2006">
              <mc:Choice xmlns:v="urn:schemas-microsoft-com:vml" Requires="v">
                <p:oleObj spid="_x0000_s31382" name="Equation" r:id="rId4" imgW="825500" imgH="419100" progId="Equation.DSMT4">
                  <p:embed/>
                </p:oleObj>
              </mc:Choice>
              <mc:Fallback>
                <p:oleObj name="Equation" r:id="rId4" imgW="825500" imgH="419100" progId="Equation.DSMT4">
                  <p:embed/>
                  <p:pic>
                    <p:nvPicPr>
                      <p:cNvPr id="0" name=""/>
                      <p:cNvPicPr>
                        <a:picLocks noChangeAspect="1" noChangeArrowheads="1"/>
                      </p:cNvPicPr>
                      <p:nvPr/>
                    </p:nvPicPr>
                    <p:blipFill>
                      <a:blip r:embed="rId5"/>
                      <a:srcRect/>
                      <a:stretch>
                        <a:fillRect/>
                      </a:stretch>
                    </p:blipFill>
                    <p:spPr bwMode="auto">
                      <a:xfrm>
                        <a:off x="8888914" y="2625976"/>
                        <a:ext cx="2717800" cy="13811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513722441"/>
              </p:ext>
            </p:extLst>
          </p:nvPr>
        </p:nvGraphicFramePr>
        <p:xfrm>
          <a:off x="473327" y="5408645"/>
          <a:ext cx="10210800" cy="1012825"/>
        </p:xfrm>
        <a:graphic>
          <a:graphicData uri="http://schemas.openxmlformats.org/presentationml/2006/ole">
            <mc:AlternateContent xmlns:mc="http://schemas.openxmlformats.org/markup-compatibility/2006">
              <mc:Choice xmlns:v="urn:schemas-microsoft-com:vml" Requires="v">
                <p:oleObj spid="_x0000_s31383" name="Equation" r:id="rId6" imgW="4013200" imgH="431800" progId="Equation.DSMT4">
                  <p:embed/>
                </p:oleObj>
              </mc:Choice>
              <mc:Fallback>
                <p:oleObj name="Equation" r:id="rId6" imgW="4013200" imgH="431800" progId="Equation.DSMT4">
                  <p:embed/>
                  <p:pic>
                    <p:nvPicPr>
                      <p:cNvPr id="0" name=""/>
                      <p:cNvPicPr>
                        <a:picLocks noChangeAspect="1" noChangeArrowheads="1"/>
                      </p:cNvPicPr>
                      <p:nvPr/>
                    </p:nvPicPr>
                    <p:blipFill>
                      <a:blip r:embed="rId7"/>
                      <a:srcRect/>
                      <a:stretch>
                        <a:fillRect/>
                      </a:stretch>
                    </p:blipFill>
                    <p:spPr bwMode="auto">
                      <a:xfrm>
                        <a:off x="473327" y="5408645"/>
                        <a:ext cx="10210800" cy="1012825"/>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39010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5364">
                                            <p:txEl>
                                              <p:pRg st="1" end="1"/>
                                            </p:txEl>
                                          </p:spTgt>
                                        </p:tgtEl>
                                        <p:attrNameLst>
                                          <p:attrName>style.visibility</p:attrName>
                                        </p:attrNameLst>
                                      </p:cBhvr>
                                      <p:to>
                                        <p:strVal val="visible"/>
                                      </p:to>
                                    </p:set>
                                    <p:animEffect transition="in" filter="barn(inVertical)">
                                      <p:cBhvr>
                                        <p:cTn id="7" dur="500"/>
                                        <p:tgtEl>
                                          <p:spTgt spid="15364">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heckerboard(across)">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15364">
                                            <p:txEl>
                                              <p:pRg st="2" end="2"/>
                                            </p:txEl>
                                          </p:spTgt>
                                        </p:tgtEl>
                                        <p:attrNameLst>
                                          <p:attrName>style.visibility</p:attrName>
                                        </p:attrNameLst>
                                      </p:cBhvr>
                                      <p:to>
                                        <p:strVal val="visible"/>
                                      </p:to>
                                    </p:set>
                                    <p:animEffect transition="in" filter="barn(inVertical)">
                                      <p:cBhvr>
                                        <p:cTn id="17" dur="500"/>
                                        <p:tgtEl>
                                          <p:spTgt spid="1536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nodeType="clickEffect">
                                  <p:stCondLst>
                                    <p:cond delay="0"/>
                                  </p:stCondLst>
                                  <p:childTnLst>
                                    <p:set>
                                      <p:cBhvr>
                                        <p:cTn id="21" dur="1" fill="hold">
                                          <p:stCondLst>
                                            <p:cond delay="0"/>
                                          </p:stCondLst>
                                        </p:cTn>
                                        <p:tgtEl>
                                          <p:spTgt spid="15364">
                                            <p:txEl>
                                              <p:pRg st="3" end="3"/>
                                            </p:txEl>
                                          </p:spTgt>
                                        </p:tgtEl>
                                        <p:attrNameLst>
                                          <p:attrName>style.visibility</p:attrName>
                                        </p:attrNameLst>
                                      </p:cBhvr>
                                      <p:to>
                                        <p:strVal val="visible"/>
                                      </p:to>
                                    </p:set>
                                    <p:animEffect transition="in" filter="barn(inVertical)">
                                      <p:cBhvr>
                                        <p:cTn id="22" dur="500"/>
                                        <p:tgtEl>
                                          <p:spTgt spid="1536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checkerboard(across)">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Title 1"/>
          <p:cNvSpPr>
            <a:spLocks noGrp="1"/>
          </p:cNvSpPr>
          <p:nvPr>
            <p:ph type="title"/>
          </p:nvPr>
        </p:nvSpPr>
        <p:spPr>
          <a:xfrm>
            <a:off x="1243263" y="47"/>
            <a:ext cx="9972842" cy="1527175"/>
          </a:xfrm>
        </p:spPr>
        <p:txBody>
          <a:bodyPr/>
          <a:lstStyle/>
          <a:p>
            <a:r>
              <a:rPr lang="tr-TR" altLang="en-US" noProof="0" dirty="0">
                <a:latin typeface="Cambria"/>
              </a:rPr>
              <a:t>Belirleyiciler: Arzın Fiyat Esnekliği</a:t>
            </a:r>
          </a:p>
        </p:txBody>
      </p:sp>
      <p:sp>
        <p:nvSpPr>
          <p:cNvPr id="58371" name="Content Placeholder 2"/>
          <p:cNvSpPr>
            <a:spLocks noGrp="1"/>
          </p:cNvSpPr>
          <p:nvPr>
            <p:ph idx="1"/>
          </p:nvPr>
        </p:nvSpPr>
        <p:spPr>
          <a:xfrm>
            <a:off x="1225515" y="1681424"/>
            <a:ext cx="8229600" cy="4895850"/>
          </a:xfrm>
        </p:spPr>
        <p:txBody>
          <a:bodyPr/>
          <a:lstStyle/>
          <a:p>
            <a:pPr eaLnBrk="1" hangingPunct="1"/>
            <a:r>
              <a:rPr lang="tr-TR" altLang="en-US" noProof="0" dirty="0"/>
              <a:t>Üreticilerin Esnekliği</a:t>
            </a:r>
          </a:p>
          <a:p>
            <a:pPr lvl="1" eaLnBrk="1" hangingPunct="1"/>
            <a:r>
              <a:rPr lang="tr-TR" altLang="en-US" noProof="0" dirty="0"/>
              <a:t>Daha esnek üretim süreci daha esnek arzı ifade eder.</a:t>
            </a:r>
          </a:p>
          <a:p>
            <a:pPr lvl="2" eaLnBrk="1" hangingPunct="1"/>
            <a:r>
              <a:rPr lang="tr-TR" altLang="en-US" noProof="0" dirty="0">
                <a:latin typeface="Cambria"/>
                <a:ea typeface="Cambria"/>
                <a:cs typeface="Cambria"/>
              </a:rPr>
              <a:t>Firmalar fiyat değişimlerine fazla cevap (tepki) verirler.</a:t>
            </a:r>
          </a:p>
          <a:p>
            <a:pPr lvl="1" eaLnBrk="1" hangingPunct="1"/>
            <a:r>
              <a:rPr lang="tr-TR" altLang="en-US" noProof="0" dirty="0"/>
              <a:t>Bir firmada üretim süreci esnektir, eğer:</a:t>
            </a:r>
          </a:p>
          <a:p>
            <a:pPr lvl="2" eaLnBrk="1" hangingPunct="1"/>
            <a:r>
              <a:rPr lang="tr-TR" altLang="en-US" noProof="0" dirty="0">
                <a:latin typeface="Cambria"/>
                <a:ea typeface="Cambria"/>
                <a:cs typeface="Cambria"/>
              </a:rPr>
              <a:t>Firmanın ekstra kapasitesi varsa.</a:t>
            </a:r>
          </a:p>
          <a:p>
            <a:pPr lvl="2" eaLnBrk="1" hangingPunct="1"/>
            <a:r>
              <a:rPr lang="tr-TR" altLang="en-US" noProof="0" dirty="0">
                <a:latin typeface="Cambria"/>
                <a:ea typeface="Cambria"/>
                <a:cs typeface="Cambria"/>
              </a:rPr>
              <a:t>Firma stok tutuyorsa.</a:t>
            </a:r>
          </a:p>
          <a:p>
            <a:pPr lvl="2" eaLnBrk="1" hangingPunct="1"/>
            <a:r>
              <a:rPr lang="tr-TR" altLang="en-US" noProof="0" dirty="0">
                <a:latin typeface="Cambria"/>
                <a:ea typeface="Cambria"/>
                <a:cs typeface="Cambria"/>
              </a:rPr>
              <a:t>Firma kolayca konum değiştirebiliyorsa.</a:t>
            </a:r>
          </a:p>
        </p:txBody>
      </p:sp>
    </p:spTree>
    <p:extLst>
      <p:ext uri="{BB962C8B-B14F-4D97-AF65-F5344CB8AC3E}">
        <p14:creationId xmlns:p14="http://schemas.microsoft.com/office/powerpoint/2010/main" val="30341489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58371">
                                            <p:txEl>
                                              <p:pRg st="1" end="1"/>
                                            </p:txEl>
                                          </p:spTgt>
                                        </p:tgtEl>
                                        <p:attrNameLst>
                                          <p:attrName>style.visibility</p:attrName>
                                        </p:attrNameLst>
                                      </p:cBhvr>
                                      <p:to>
                                        <p:strVal val="visible"/>
                                      </p:to>
                                    </p:set>
                                    <p:animEffect transition="in" filter="barn(inVertical)">
                                      <p:cBhvr>
                                        <p:cTn id="7" dur="500"/>
                                        <p:tgtEl>
                                          <p:spTgt spid="58371">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58371">
                                            <p:txEl>
                                              <p:pRg st="2" end="2"/>
                                            </p:txEl>
                                          </p:spTgt>
                                        </p:tgtEl>
                                        <p:attrNameLst>
                                          <p:attrName>style.visibility</p:attrName>
                                        </p:attrNameLst>
                                      </p:cBhvr>
                                      <p:to>
                                        <p:strVal val="visible"/>
                                      </p:to>
                                    </p:set>
                                    <p:animEffect transition="in" filter="barn(inVertical)">
                                      <p:cBhvr>
                                        <p:cTn id="10" dur="500"/>
                                        <p:tgtEl>
                                          <p:spTgt spid="58371">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58371">
                                            <p:txEl>
                                              <p:pRg st="3" end="3"/>
                                            </p:txEl>
                                          </p:spTgt>
                                        </p:tgtEl>
                                        <p:attrNameLst>
                                          <p:attrName>style.visibility</p:attrName>
                                        </p:attrNameLst>
                                      </p:cBhvr>
                                      <p:to>
                                        <p:strVal val="visible"/>
                                      </p:to>
                                    </p:set>
                                    <p:animEffect transition="in" filter="barn(inVertical)">
                                      <p:cBhvr>
                                        <p:cTn id="15" dur="500"/>
                                        <p:tgtEl>
                                          <p:spTgt spid="58371">
                                            <p:txEl>
                                              <p:pRg st="3" end="3"/>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58371">
                                            <p:txEl>
                                              <p:pRg st="4" end="4"/>
                                            </p:txEl>
                                          </p:spTgt>
                                        </p:tgtEl>
                                        <p:attrNameLst>
                                          <p:attrName>style.visibility</p:attrName>
                                        </p:attrNameLst>
                                      </p:cBhvr>
                                      <p:to>
                                        <p:strVal val="visible"/>
                                      </p:to>
                                    </p:set>
                                    <p:animEffect transition="in" filter="barn(inVertical)">
                                      <p:cBhvr>
                                        <p:cTn id="18" dur="500"/>
                                        <p:tgtEl>
                                          <p:spTgt spid="58371">
                                            <p:txEl>
                                              <p:pRg st="4" end="4"/>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58371">
                                            <p:txEl>
                                              <p:pRg st="5" end="5"/>
                                            </p:txEl>
                                          </p:spTgt>
                                        </p:tgtEl>
                                        <p:attrNameLst>
                                          <p:attrName>style.visibility</p:attrName>
                                        </p:attrNameLst>
                                      </p:cBhvr>
                                      <p:to>
                                        <p:strVal val="visible"/>
                                      </p:to>
                                    </p:set>
                                    <p:animEffect transition="in" filter="barn(inVertical)">
                                      <p:cBhvr>
                                        <p:cTn id="21" dur="500"/>
                                        <p:tgtEl>
                                          <p:spTgt spid="58371">
                                            <p:txEl>
                                              <p:pRg st="5" end="5"/>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58371">
                                            <p:txEl>
                                              <p:pRg st="6" end="6"/>
                                            </p:txEl>
                                          </p:spTgt>
                                        </p:tgtEl>
                                        <p:attrNameLst>
                                          <p:attrName>style.visibility</p:attrName>
                                        </p:attrNameLst>
                                      </p:cBhvr>
                                      <p:to>
                                        <p:strVal val="visible"/>
                                      </p:to>
                                    </p:set>
                                    <p:animEffect transition="in" filter="barn(inVertical)">
                                      <p:cBhvr>
                                        <p:cTn id="24" dur="500"/>
                                        <p:tgtEl>
                                          <p:spTgt spid="5837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descr="TAB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2332" y="977903"/>
            <a:ext cx="8531225" cy="4911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Rectangle 2"/>
          <p:cNvSpPr/>
          <p:nvPr/>
        </p:nvSpPr>
        <p:spPr>
          <a:xfrm>
            <a:off x="1856652" y="1465018"/>
            <a:ext cx="8570717" cy="490782"/>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3200" b="1" u="sng" dirty="0">
                <a:latin typeface="Cambria"/>
                <a:ea typeface="ＭＳ 明朝"/>
                <a:cs typeface="Cambria"/>
              </a:rPr>
              <a:t>Arzın Fiyat</a:t>
            </a:r>
            <a:r>
              <a:rPr lang="tr-TR" sz="3200" b="1" u="sng" dirty="0">
                <a:effectLst/>
                <a:latin typeface="Cambria"/>
                <a:ea typeface="ＭＳ 明朝"/>
                <a:cs typeface="Cambria"/>
              </a:rPr>
              <a:t> Esnekliği</a:t>
            </a:r>
          </a:p>
        </p:txBody>
      </p:sp>
      <p:sp>
        <p:nvSpPr>
          <p:cNvPr id="4" name="Rectangle 3"/>
          <p:cNvSpPr/>
          <p:nvPr/>
        </p:nvSpPr>
        <p:spPr>
          <a:xfrm>
            <a:off x="1936862" y="909053"/>
            <a:ext cx="2314296" cy="672066"/>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endParaRPr lang="tr-TR" sz="1600" dirty="0">
              <a:effectLst/>
              <a:latin typeface="Cambria"/>
              <a:ea typeface="ＭＳ 明朝"/>
              <a:cs typeface="Cambria"/>
            </a:endParaRPr>
          </a:p>
        </p:txBody>
      </p:sp>
      <p:sp>
        <p:nvSpPr>
          <p:cNvPr id="5" name="Rectangle 4"/>
          <p:cNvSpPr/>
          <p:nvPr/>
        </p:nvSpPr>
        <p:spPr>
          <a:xfrm>
            <a:off x="2525073" y="1946278"/>
            <a:ext cx="1739453" cy="339721"/>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b="1" dirty="0">
                <a:effectLst/>
                <a:latin typeface="Cambria"/>
                <a:ea typeface="ＭＳ 明朝"/>
                <a:cs typeface="Cambria"/>
              </a:rPr>
              <a:t>Esneklik</a:t>
            </a:r>
          </a:p>
        </p:txBody>
      </p:sp>
      <p:sp>
        <p:nvSpPr>
          <p:cNvPr id="6" name="Rectangle 5"/>
          <p:cNvSpPr/>
          <p:nvPr/>
        </p:nvSpPr>
        <p:spPr>
          <a:xfrm>
            <a:off x="4955786" y="1956089"/>
            <a:ext cx="2242106" cy="339721"/>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b="1" dirty="0">
                <a:effectLst/>
                <a:latin typeface="Cambria"/>
                <a:ea typeface="ＭＳ 明朝"/>
                <a:cs typeface="Cambria"/>
              </a:rPr>
              <a:t>Esneklik Katsayısı</a:t>
            </a:r>
          </a:p>
        </p:txBody>
      </p:sp>
      <p:sp>
        <p:nvSpPr>
          <p:cNvPr id="7" name="Rectangle 6"/>
          <p:cNvSpPr/>
          <p:nvPr/>
        </p:nvSpPr>
        <p:spPr>
          <a:xfrm>
            <a:off x="7455682" y="1971343"/>
            <a:ext cx="2678918" cy="31465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Örnek</a:t>
            </a:r>
          </a:p>
        </p:txBody>
      </p:sp>
      <p:sp>
        <p:nvSpPr>
          <p:cNvPr id="8" name="Rectangle 7"/>
          <p:cNvSpPr/>
          <p:nvPr/>
        </p:nvSpPr>
        <p:spPr>
          <a:xfrm>
            <a:off x="2570527" y="2379415"/>
            <a:ext cx="1739453" cy="339721"/>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b="1" dirty="0">
                <a:effectLst/>
                <a:latin typeface="Cambria"/>
                <a:ea typeface="ＭＳ 明朝"/>
                <a:cs typeface="Cambria"/>
              </a:rPr>
              <a:t>Tam İnelastik</a:t>
            </a:r>
          </a:p>
        </p:txBody>
      </p:sp>
      <p:sp>
        <p:nvSpPr>
          <p:cNvPr id="9" name="Rectangle 8"/>
          <p:cNvSpPr/>
          <p:nvPr/>
        </p:nvSpPr>
        <p:spPr>
          <a:xfrm>
            <a:off x="2442190" y="3454236"/>
            <a:ext cx="1913910" cy="339721"/>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b="1" dirty="0">
                <a:effectLst/>
                <a:latin typeface="Cambria"/>
                <a:ea typeface="ＭＳ 明朝"/>
                <a:cs typeface="Cambria"/>
              </a:rPr>
              <a:t>İnelastik</a:t>
            </a:r>
          </a:p>
        </p:txBody>
      </p:sp>
      <p:sp>
        <p:nvSpPr>
          <p:cNvPr id="10" name="Rectangle 9"/>
          <p:cNvSpPr/>
          <p:nvPr/>
        </p:nvSpPr>
        <p:spPr>
          <a:xfrm>
            <a:off x="2415452" y="4562120"/>
            <a:ext cx="1739453" cy="339721"/>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b="1" dirty="0">
                <a:effectLst/>
                <a:latin typeface="Cambria"/>
                <a:ea typeface="ＭＳ 明朝"/>
                <a:cs typeface="Cambria"/>
              </a:rPr>
              <a:t>Elastik</a:t>
            </a:r>
          </a:p>
        </p:txBody>
      </p:sp>
      <p:sp>
        <p:nvSpPr>
          <p:cNvPr id="11" name="Rectangle 10"/>
          <p:cNvSpPr/>
          <p:nvPr/>
        </p:nvSpPr>
        <p:spPr>
          <a:xfrm>
            <a:off x="7375138" y="2384762"/>
            <a:ext cx="1438662" cy="596396"/>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b="1" dirty="0">
                <a:effectLst/>
                <a:latin typeface="Cambria"/>
                <a:ea typeface="ＭＳ 明朝"/>
                <a:cs typeface="Cambria"/>
              </a:rPr>
              <a:t>Deniz Kıyısında Arsa</a:t>
            </a:r>
          </a:p>
        </p:txBody>
      </p:sp>
      <p:sp>
        <p:nvSpPr>
          <p:cNvPr id="12" name="Rectangle 11"/>
          <p:cNvSpPr/>
          <p:nvPr/>
        </p:nvSpPr>
        <p:spPr>
          <a:xfrm>
            <a:off x="7201348" y="3488755"/>
            <a:ext cx="1528231" cy="52955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b="1" dirty="0">
                <a:effectLst/>
                <a:latin typeface="Cambria"/>
                <a:ea typeface="ＭＳ 明朝"/>
                <a:cs typeface="Cambria"/>
              </a:rPr>
              <a:t>Baz İstasyonu</a:t>
            </a:r>
          </a:p>
        </p:txBody>
      </p:sp>
      <p:sp>
        <p:nvSpPr>
          <p:cNvPr id="13" name="Rectangle 12"/>
          <p:cNvSpPr/>
          <p:nvPr/>
        </p:nvSpPr>
        <p:spPr>
          <a:xfrm>
            <a:off x="7325895" y="4577182"/>
            <a:ext cx="1521327" cy="62313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b="1" dirty="0">
                <a:effectLst/>
                <a:latin typeface="Cambria"/>
                <a:ea typeface="ＭＳ 明朝"/>
                <a:cs typeface="Cambria"/>
              </a:rPr>
              <a:t>Sokak Satıcısı</a:t>
            </a:r>
          </a:p>
        </p:txBody>
      </p:sp>
      <p:sp>
        <p:nvSpPr>
          <p:cNvPr id="14" name="Rectangle 13"/>
          <p:cNvSpPr/>
          <p:nvPr/>
        </p:nvSpPr>
        <p:spPr>
          <a:xfrm>
            <a:off x="5655732" y="2420566"/>
            <a:ext cx="224367" cy="23373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200" b="1" dirty="0">
                <a:latin typeface="Cambria"/>
                <a:ea typeface="ＭＳ 明朝"/>
                <a:cs typeface="Cambria"/>
              </a:rPr>
              <a:t>E</a:t>
            </a:r>
            <a:r>
              <a:rPr lang="tr-TR" sz="1200" b="1" baseline="-25000" dirty="0">
                <a:latin typeface="Cambria"/>
                <a:ea typeface="ＭＳ 明朝"/>
                <a:cs typeface="Cambria"/>
              </a:rPr>
              <a:t>A</a:t>
            </a:r>
            <a:endParaRPr lang="tr-TR" sz="1200" b="1" dirty="0">
              <a:effectLst/>
              <a:latin typeface="Cambria"/>
              <a:ea typeface="ＭＳ 明朝"/>
              <a:cs typeface="Cambria"/>
            </a:endParaRPr>
          </a:p>
        </p:txBody>
      </p:sp>
      <p:sp>
        <p:nvSpPr>
          <p:cNvPr id="15" name="Rectangle 14"/>
          <p:cNvSpPr/>
          <p:nvPr/>
        </p:nvSpPr>
        <p:spPr>
          <a:xfrm>
            <a:off x="5952065" y="3495832"/>
            <a:ext cx="224367" cy="23373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200" b="1" dirty="0">
                <a:latin typeface="Cambria"/>
                <a:ea typeface="ＭＳ 明朝"/>
                <a:cs typeface="Cambria"/>
              </a:rPr>
              <a:t>E</a:t>
            </a:r>
            <a:r>
              <a:rPr lang="tr-TR" sz="1200" b="1" baseline="-25000" dirty="0">
                <a:latin typeface="Cambria"/>
                <a:ea typeface="ＭＳ 明朝"/>
                <a:cs typeface="Cambria"/>
              </a:rPr>
              <a:t>A</a:t>
            </a:r>
            <a:endParaRPr lang="tr-TR" sz="1200" b="1" dirty="0">
              <a:effectLst/>
              <a:latin typeface="Cambria"/>
              <a:ea typeface="ＭＳ 明朝"/>
              <a:cs typeface="Cambria"/>
            </a:endParaRPr>
          </a:p>
        </p:txBody>
      </p:sp>
      <p:sp>
        <p:nvSpPr>
          <p:cNvPr id="16" name="Rectangle 15"/>
          <p:cNvSpPr/>
          <p:nvPr/>
        </p:nvSpPr>
        <p:spPr>
          <a:xfrm>
            <a:off x="5656992" y="4556912"/>
            <a:ext cx="224367" cy="23373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400" b="1" dirty="0">
                <a:latin typeface="Cambria"/>
                <a:ea typeface="ＭＳ 明朝"/>
                <a:cs typeface="Cambria"/>
              </a:rPr>
              <a:t>E</a:t>
            </a:r>
            <a:r>
              <a:rPr lang="tr-TR" sz="1400" b="1" baseline="-25000" dirty="0">
                <a:latin typeface="Cambria"/>
                <a:ea typeface="ＭＳ 明朝"/>
                <a:cs typeface="Cambria"/>
              </a:rPr>
              <a:t>A</a:t>
            </a:r>
            <a:endParaRPr lang="tr-TR" sz="1200" b="1" dirty="0">
              <a:effectLst/>
              <a:latin typeface="Cambria"/>
              <a:ea typeface="ＭＳ 明朝"/>
              <a:cs typeface="Cambria"/>
            </a:endParaRPr>
          </a:p>
        </p:txBody>
      </p:sp>
    </p:spTree>
    <p:extLst>
      <p:ext uri="{BB962C8B-B14F-4D97-AF65-F5344CB8AC3E}">
        <p14:creationId xmlns:p14="http://schemas.microsoft.com/office/powerpoint/2010/main" val="32275883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Title 1"/>
          <p:cNvSpPr>
            <a:spLocks noGrp="1"/>
          </p:cNvSpPr>
          <p:nvPr>
            <p:ph type="title"/>
          </p:nvPr>
        </p:nvSpPr>
        <p:spPr>
          <a:xfrm>
            <a:off x="1203159" y="47"/>
            <a:ext cx="10012946" cy="1527175"/>
          </a:xfrm>
        </p:spPr>
        <p:txBody>
          <a:bodyPr/>
          <a:lstStyle/>
          <a:p>
            <a:r>
              <a:rPr lang="tr-TR" altLang="en-US" noProof="0" dirty="0">
                <a:latin typeface="Cambria"/>
              </a:rPr>
              <a:t>Belirleyiciler: Arzın Fiyat Esnekliği</a:t>
            </a:r>
          </a:p>
        </p:txBody>
      </p:sp>
      <p:sp>
        <p:nvSpPr>
          <p:cNvPr id="59395" name="Content Placeholder 2"/>
          <p:cNvSpPr>
            <a:spLocks noGrp="1"/>
          </p:cNvSpPr>
          <p:nvPr>
            <p:ph idx="1"/>
          </p:nvPr>
        </p:nvSpPr>
        <p:spPr>
          <a:xfrm>
            <a:off x="1204523" y="1712913"/>
            <a:ext cx="8229600" cy="4895850"/>
          </a:xfrm>
        </p:spPr>
        <p:txBody>
          <a:bodyPr/>
          <a:lstStyle/>
          <a:p>
            <a:pPr eaLnBrk="1" hangingPunct="1"/>
            <a:r>
              <a:rPr lang="tr-TR" altLang="en-US" noProof="0" dirty="0"/>
              <a:t>Zaman ve Adaptasyon Süreci</a:t>
            </a:r>
          </a:p>
          <a:p>
            <a:pPr lvl="1" eaLnBrk="1" hangingPunct="1"/>
            <a:r>
              <a:rPr lang="tr-TR" altLang="en-US" noProof="0" dirty="0"/>
              <a:t>Yakın dönem</a:t>
            </a:r>
          </a:p>
          <a:p>
            <a:pPr lvl="2" eaLnBrk="1" hangingPunct="1"/>
            <a:r>
              <a:rPr lang="tr-TR" altLang="en-US" noProof="0" dirty="0">
                <a:latin typeface="Cambria"/>
                <a:ea typeface="Cambria"/>
                <a:cs typeface="Cambria"/>
              </a:rPr>
              <a:t>Üreticiler ellerinde ne varsa onla idare ederler; adaptasyon süreci yoktur.</a:t>
            </a:r>
          </a:p>
          <a:p>
            <a:pPr lvl="1" eaLnBrk="1" hangingPunct="1"/>
            <a:r>
              <a:rPr lang="tr-TR" altLang="en-US" noProof="0" dirty="0"/>
              <a:t>Kısa dönem ve uzun dönem</a:t>
            </a:r>
          </a:p>
          <a:p>
            <a:pPr lvl="2" eaLnBrk="1" hangingPunct="1"/>
            <a:r>
              <a:rPr lang="tr-TR" altLang="en-US" noProof="0" dirty="0">
                <a:latin typeface="Cambria"/>
                <a:ea typeface="Cambria"/>
                <a:cs typeface="Cambria"/>
              </a:rPr>
              <a:t>Zaman geçtikçe daha fazla sayıda firma piyasa koşullarına uyum sağlar.</a:t>
            </a:r>
          </a:p>
          <a:p>
            <a:pPr lvl="2" eaLnBrk="1" hangingPunct="1"/>
            <a:r>
              <a:rPr lang="tr-TR" altLang="en-US" noProof="0" dirty="0">
                <a:latin typeface="Cambria"/>
                <a:ea typeface="Cambria"/>
                <a:cs typeface="Cambria"/>
              </a:rPr>
              <a:t>Zamanla arz eğrisi daha elastik olur.</a:t>
            </a:r>
          </a:p>
        </p:txBody>
      </p:sp>
    </p:spTree>
    <p:extLst>
      <p:ext uri="{BB962C8B-B14F-4D97-AF65-F5344CB8AC3E}">
        <p14:creationId xmlns:p14="http://schemas.microsoft.com/office/powerpoint/2010/main" val="23492981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59395">
                                            <p:txEl>
                                              <p:pRg st="1" end="1"/>
                                            </p:txEl>
                                          </p:spTgt>
                                        </p:tgtEl>
                                        <p:attrNameLst>
                                          <p:attrName>style.visibility</p:attrName>
                                        </p:attrNameLst>
                                      </p:cBhvr>
                                      <p:to>
                                        <p:strVal val="visible"/>
                                      </p:to>
                                    </p:set>
                                    <p:animEffect transition="in" filter="barn(inVertical)">
                                      <p:cBhvr>
                                        <p:cTn id="7" dur="500"/>
                                        <p:tgtEl>
                                          <p:spTgt spid="59395">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59395">
                                            <p:txEl>
                                              <p:pRg st="2" end="2"/>
                                            </p:txEl>
                                          </p:spTgt>
                                        </p:tgtEl>
                                        <p:attrNameLst>
                                          <p:attrName>style.visibility</p:attrName>
                                        </p:attrNameLst>
                                      </p:cBhvr>
                                      <p:to>
                                        <p:strVal val="visible"/>
                                      </p:to>
                                    </p:set>
                                    <p:animEffect transition="in" filter="barn(inVertical)">
                                      <p:cBhvr>
                                        <p:cTn id="10" dur="500"/>
                                        <p:tgtEl>
                                          <p:spTgt spid="59395">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59395">
                                            <p:txEl>
                                              <p:pRg st="3" end="3"/>
                                            </p:txEl>
                                          </p:spTgt>
                                        </p:tgtEl>
                                        <p:attrNameLst>
                                          <p:attrName>style.visibility</p:attrName>
                                        </p:attrNameLst>
                                      </p:cBhvr>
                                      <p:to>
                                        <p:strVal val="visible"/>
                                      </p:to>
                                    </p:set>
                                    <p:animEffect transition="in" filter="barn(inVertical)">
                                      <p:cBhvr>
                                        <p:cTn id="15" dur="500"/>
                                        <p:tgtEl>
                                          <p:spTgt spid="59395">
                                            <p:txEl>
                                              <p:pRg st="3" end="3"/>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59395">
                                            <p:txEl>
                                              <p:pRg st="4" end="4"/>
                                            </p:txEl>
                                          </p:spTgt>
                                        </p:tgtEl>
                                        <p:attrNameLst>
                                          <p:attrName>style.visibility</p:attrName>
                                        </p:attrNameLst>
                                      </p:cBhvr>
                                      <p:to>
                                        <p:strVal val="visible"/>
                                      </p:to>
                                    </p:set>
                                    <p:animEffect transition="in" filter="barn(inVertical)">
                                      <p:cBhvr>
                                        <p:cTn id="18" dur="500"/>
                                        <p:tgtEl>
                                          <p:spTgt spid="59395">
                                            <p:txEl>
                                              <p:pRg st="4" end="4"/>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59395">
                                            <p:txEl>
                                              <p:pRg st="5" end="5"/>
                                            </p:txEl>
                                          </p:spTgt>
                                        </p:tgtEl>
                                        <p:attrNameLst>
                                          <p:attrName>style.visibility</p:attrName>
                                        </p:attrNameLst>
                                      </p:cBhvr>
                                      <p:to>
                                        <p:strVal val="visible"/>
                                      </p:to>
                                    </p:set>
                                    <p:animEffect transition="in" filter="barn(inVertical)">
                                      <p:cBhvr>
                                        <p:cTn id="21" dur="500"/>
                                        <p:tgtEl>
                                          <p:spTgt spid="593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2" descr="FIG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001" y="419100"/>
            <a:ext cx="6343651" cy="6021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Rectangle 2"/>
          <p:cNvSpPr/>
          <p:nvPr/>
        </p:nvSpPr>
        <p:spPr>
          <a:xfrm>
            <a:off x="2388029" y="699179"/>
            <a:ext cx="1068827" cy="509178"/>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800" b="1" dirty="0">
                <a:effectLst/>
                <a:latin typeface="Cambria"/>
                <a:ea typeface="ＭＳ 明朝"/>
                <a:cs typeface="Cambria"/>
              </a:rPr>
              <a:t>Fiyat</a:t>
            </a:r>
          </a:p>
        </p:txBody>
      </p:sp>
      <p:sp>
        <p:nvSpPr>
          <p:cNvPr id="4" name="Rectangle 3"/>
          <p:cNvSpPr/>
          <p:nvPr/>
        </p:nvSpPr>
        <p:spPr>
          <a:xfrm>
            <a:off x="8042872" y="6161277"/>
            <a:ext cx="1408602" cy="509178"/>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800" b="1" dirty="0">
                <a:effectLst/>
                <a:latin typeface="Cambria"/>
                <a:ea typeface="ＭＳ 明朝"/>
                <a:cs typeface="Cambria"/>
              </a:rPr>
              <a:t>Miktar</a:t>
            </a:r>
          </a:p>
        </p:txBody>
      </p:sp>
      <p:sp>
        <p:nvSpPr>
          <p:cNvPr id="5" name="Rectangle 4"/>
          <p:cNvSpPr/>
          <p:nvPr/>
        </p:nvSpPr>
        <p:spPr>
          <a:xfrm>
            <a:off x="2650048" y="245067"/>
            <a:ext cx="3801549" cy="509178"/>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800" b="1" dirty="0">
                <a:effectLst/>
                <a:latin typeface="Cambria"/>
                <a:ea typeface="ＭＳ 明朝"/>
                <a:cs typeface="Cambria"/>
              </a:rPr>
              <a:t>Esneklik ve Arz Eğrisi</a:t>
            </a:r>
          </a:p>
        </p:txBody>
      </p:sp>
      <p:sp>
        <p:nvSpPr>
          <p:cNvPr id="7" name="Rectangle 6"/>
          <p:cNvSpPr/>
          <p:nvPr/>
        </p:nvSpPr>
        <p:spPr>
          <a:xfrm>
            <a:off x="3086100" y="2278749"/>
            <a:ext cx="317500" cy="45720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dirty="0">
                <a:latin typeface="Cambria"/>
                <a:ea typeface="ＭＳ 明朝"/>
                <a:cs typeface="Cambria"/>
              </a:rPr>
              <a:t>F</a:t>
            </a:r>
            <a:r>
              <a:rPr lang="tr-TR" sz="2000" baseline="-25000" dirty="0">
                <a:latin typeface="Cambria"/>
                <a:ea typeface="ＭＳ 明朝"/>
                <a:cs typeface="Cambria"/>
              </a:rPr>
              <a:t>2</a:t>
            </a:r>
            <a:endParaRPr lang="tr-TR" sz="2000" dirty="0">
              <a:effectLst/>
              <a:latin typeface="Cambria"/>
              <a:ea typeface="ＭＳ 明朝"/>
              <a:cs typeface="Cambria"/>
            </a:endParaRPr>
          </a:p>
        </p:txBody>
      </p:sp>
      <p:sp>
        <p:nvSpPr>
          <p:cNvPr id="8" name="Rectangle 7"/>
          <p:cNvSpPr/>
          <p:nvPr/>
        </p:nvSpPr>
        <p:spPr>
          <a:xfrm>
            <a:off x="3124200" y="3167749"/>
            <a:ext cx="292099" cy="45720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dirty="0">
                <a:latin typeface="Cambria"/>
                <a:ea typeface="ＭＳ 明朝"/>
                <a:cs typeface="Cambria"/>
              </a:rPr>
              <a:t>F</a:t>
            </a:r>
            <a:r>
              <a:rPr lang="tr-TR" sz="2000" baseline="-25000" dirty="0">
                <a:latin typeface="Cambria"/>
                <a:ea typeface="ＭＳ 明朝"/>
                <a:cs typeface="Cambria"/>
              </a:rPr>
              <a:t>1</a:t>
            </a:r>
            <a:endParaRPr lang="tr-TR" sz="2000" dirty="0">
              <a:effectLst/>
              <a:latin typeface="Cambria"/>
              <a:ea typeface="ＭＳ 明朝"/>
              <a:cs typeface="Cambria"/>
            </a:endParaRPr>
          </a:p>
        </p:txBody>
      </p:sp>
      <p:sp>
        <p:nvSpPr>
          <p:cNvPr id="9" name="Rectangle 8"/>
          <p:cNvSpPr/>
          <p:nvPr/>
        </p:nvSpPr>
        <p:spPr>
          <a:xfrm>
            <a:off x="6915150" y="665849"/>
            <a:ext cx="292099" cy="45720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dirty="0">
                <a:latin typeface="Cambria"/>
                <a:ea typeface="ＭＳ 明朝"/>
                <a:cs typeface="Cambria"/>
              </a:rPr>
              <a:t>A</a:t>
            </a:r>
            <a:r>
              <a:rPr lang="tr-TR" sz="2000" baseline="-25000" dirty="0">
                <a:latin typeface="Cambria"/>
                <a:ea typeface="ＭＳ 明朝"/>
                <a:cs typeface="Cambria"/>
              </a:rPr>
              <a:t>1</a:t>
            </a:r>
            <a:endParaRPr lang="tr-TR" sz="2000" dirty="0">
              <a:effectLst/>
              <a:latin typeface="Cambria"/>
              <a:ea typeface="ＭＳ 明朝"/>
              <a:cs typeface="Cambria"/>
            </a:endParaRPr>
          </a:p>
        </p:txBody>
      </p:sp>
      <p:sp>
        <p:nvSpPr>
          <p:cNvPr id="10" name="Rectangle 9"/>
          <p:cNvSpPr/>
          <p:nvPr/>
        </p:nvSpPr>
        <p:spPr>
          <a:xfrm>
            <a:off x="7702550" y="583299"/>
            <a:ext cx="292099" cy="45720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dirty="0">
                <a:latin typeface="Cambria"/>
                <a:ea typeface="ＭＳ 明朝"/>
                <a:cs typeface="Cambria"/>
              </a:rPr>
              <a:t>A</a:t>
            </a:r>
            <a:r>
              <a:rPr lang="tr-TR" sz="2000" baseline="-25000" dirty="0">
                <a:latin typeface="Cambria"/>
                <a:ea typeface="ＭＳ 明朝"/>
                <a:cs typeface="Cambria"/>
              </a:rPr>
              <a:t>2</a:t>
            </a:r>
            <a:endParaRPr lang="tr-TR" sz="2000" dirty="0">
              <a:effectLst/>
              <a:latin typeface="Cambria"/>
              <a:ea typeface="ＭＳ 明朝"/>
              <a:cs typeface="Cambria"/>
            </a:endParaRPr>
          </a:p>
        </p:txBody>
      </p:sp>
      <p:sp>
        <p:nvSpPr>
          <p:cNvPr id="11" name="Rectangle 10"/>
          <p:cNvSpPr/>
          <p:nvPr/>
        </p:nvSpPr>
        <p:spPr>
          <a:xfrm>
            <a:off x="8509000" y="665849"/>
            <a:ext cx="292099" cy="45720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dirty="0">
                <a:latin typeface="Cambria"/>
                <a:ea typeface="ＭＳ 明朝"/>
                <a:cs typeface="Cambria"/>
              </a:rPr>
              <a:t>A</a:t>
            </a:r>
            <a:r>
              <a:rPr lang="tr-TR" sz="2000" baseline="-25000" dirty="0">
                <a:latin typeface="Cambria"/>
                <a:ea typeface="ＭＳ 明朝"/>
                <a:cs typeface="Cambria"/>
              </a:rPr>
              <a:t>3</a:t>
            </a:r>
            <a:endParaRPr lang="tr-TR" sz="2000" dirty="0">
              <a:effectLst/>
              <a:latin typeface="Cambria"/>
              <a:ea typeface="ＭＳ 明朝"/>
              <a:cs typeface="Cambria"/>
            </a:endParaRPr>
          </a:p>
        </p:txBody>
      </p:sp>
      <p:sp>
        <p:nvSpPr>
          <p:cNvPr id="12" name="Rectangle 11"/>
          <p:cNvSpPr/>
          <p:nvPr/>
        </p:nvSpPr>
        <p:spPr>
          <a:xfrm>
            <a:off x="7283450" y="6171395"/>
            <a:ext cx="253999" cy="45720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600" dirty="0">
                <a:latin typeface="Cambria"/>
                <a:ea typeface="ＭＳ 明朝"/>
                <a:cs typeface="Cambria"/>
              </a:rPr>
              <a:t>M</a:t>
            </a:r>
            <a:r>
              <a:rPr lang="tr-TR" sz="1600" baseline="-25000" dirty="0">
                <a:latin typeface="Cambria"/>
                <a:ea typeface="ＭＳ 明朝"/>
                <a:cs typeface="Cambria"/>
              </a:rPr>
              <a:t>3</a:t>
            </a:r>
            <a:endParaRPr lang="tr-TR" sz="1600" dirty="0">
              <a:effectLst/>
              <a:latin typeface="Cambria"/>
              <a:ea typeface="ＭＳ 明朝"/>
              <a:cs typeface="Cambria"/>
            </a:endParaRPr>
          </a:p>
        </p:txBody>
      </p:sp>
      <p:sp>
        <p:nvSpPr>
          <p:cNvPr id="13" name="Rectangle 12"/>
          <p:cNvSpPr/>
          <p:nvPr/>
        </p:nvSpPr>
        <p:spPr>
          <a:xfrm>
            <a:off x="7016750" y="6171395"/>
            <a:ext cx="253999" cy="45720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600" dirty="0">
                <a:latin typeface="Cambria"/>
                <a:ea typeface="ＭＳ 明朝"/>
                <a:cs typeface="Cambria"/>
              </a:rPr>
              <a:t>M</a:t>
            </a:r>
            <a:r>
              <a:rPr lang="tr-TR" sz="1600" baseline="-25000" dirty="0">
                <a:latin typeface="Cambria"/>
                <a:ea typeface="ＭＳ 明朝"/>
                <a:cs typeface="Cambria"/>
              </a:rPr>
              <a:t>2</a:t>
            </a:r>
            <a:endParaRPr lang="tr-TR" sz="1600" dirty="0">
              <a:effectLst/>
              <a:latin typeface="Cambria"/>
              <a:ea typeface="ＭＳ 明朝"/>
              <a:cs typeface="Cambria"/>
            </a:endParaRPr>
          </a:p>
        </p:txBody>
      </p:sp>
      <p:sp>
        <p:nvSpPr>
          <p:cNvPr id="14" name="Rectangle 13"/>
          <p:cNvSpPr/>
          <p:nvPr/>
        </p:nvSpPr>
        <p:spPr>
          <a:xfrm>
            <a:off x="6642100" y="6183999"/>
            <a:ext cx="323850" cy="45720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600" dirty="0">
                <a:latin typeface="Cambria"/>
                <a:ea typeface="ＭＳ 明朝"/>
                <a:cs typeface="Cambria"/>
              </a:rPr>
              <a:t>M</a:t>
            </a:r>
            <a:r>
              <a:rPr lang="tr-TR" sz="1600" baseline="-25000" dirty="0">
                <a:latin typeface="Cambria"/>
                <a:ea typeface="ＭＳ 明朝"/>
                <a:cs typeface="Cambria"/>
              </a:rPr>
              <a:t>1</a:t>
            </a:r>
            <a:endParaRPr lang="tr-TR" sz="1600" dirty="0">
              <a:effectLst/>
              <a:latin typeface="Cambria"/>
              <a:ea typeface="ＭＳ 明朝"/>
              <a:cs typeface="Cambria"/>
            </a:endParaRPr>
          </a:p>
        </p:txBody>
      </p:sp>
    </p:spTree>
    <p:extLst>
      <p:ext uri="{BB962C8B-B14F-4D97-AF65-F5344CB8AC3E}">
        <p14:creationId xmlns:p14="http://schemas.microsoft.com/office/powerpoint/2010/main" val="26874314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Title 1"/>
          <p:cNvSpPr>
            <a:spLocks noGrp="1"/>
          </p:cNvSpPr>
          <p:nvPr>
            <p:ph type="title"/>
          </p:nvPr>
        </p:nvSpPr>
        <p:spPr>
          <a:xfrm>
            <a:off x="1655835" y="0"/>
            <a:ext cx="8686800" cy="1527175"/>
          </a:xfrm>
        </p:spPr>
        <p:txBody>
          <a:bodyPr/>
          <a:lstStyle/>
          <a:p>
            <a:r>
              <a:rPr lang="tr-TR" altLang="en-US" noProof="0" dirty="0">
                <a:latin typeface="Cambria"/>
              </a:rPr>
              <a:t>Arz ve Talebi Birleştirme</a:t>
            </a:r>
          </a:p>
        </p:txBody>
      </p:sp>
      <p:sp>
        <p:nvSpPr>
          <p:cNvPr id="113666" name="Content Placeholder 2"/>
          <p:cNvSpPr>
            <a:spLocks noGrp="1"/>
          </p:cNvSpPr>
          <p:nvPr>
            <p:ph idx="1"/>
          </p:nvPr>
        </p:nvSpPr>
        <p:spPr>
          <a:xfrm>
            <a:off x="1655835" y="1702417"/>
            <a:ext cx="8229600" cy="4895850"/>
          </a:xfrm>
        </p:spPr>
        <p:txBody>
          <a:bodyPr/>
          <a:lstStyle/>
          <a:p>
            <a:pPr eaLnBrk="1" hangingPunct="1"/>
            <a:r>
              <a:rPr lang="tr-TR" altLang="en-US" sz="3200" noProof="0" dirty="0"/>
              <a:t>Daha önce arz ve talepteki kaymaları gördük ve denge fiyatı ve miktarındaki değişimleri inceledik.</a:t>
            </a:r>
            <a:endParaRPr lang="tr-TR" altLang="ja-JP" sz="3200" noProof="0" dirty="0"/>
          </a:p>
          <a:p>
            <a:pPr eaLnBrk="1" hangingPunct="1"/>
            <a:r>
              <a:rPr lang="tr-TR" altLang="en-US" sz="3200" noProof="0" dirty="0"/>
              <a:t>Peki, fiyat ve miktardaki değişimlerin büyüklüğü, arz ve talebin esnekliğini değiştirirsek nasıl değişir?</a:t>
            </a:r>
          </a:p>
        </p:txBody>
      </p:sp>
    </p:spTree>
    <p:extLst>
      <p:ext uri="{BB962C8B-B14F-4D97-AF65-F5344CB8AC3E}">
        <p14:creationId xmlns:p14="http://schemas.microsoft.com/office/powerpoint/2010/main" val="34046472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2" descr="FIG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6203" y="419100"/>
            <a:ext cx="6972300" cy="6021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Rectangle 2"/>
          <p:cNvSpPr/>
          <p:nvPr/>
        </p:nvSpPr>
        <p:spPr>
          <a:xfrm>
            <a:off x="1149684" y="258631"/>
            <a:ext cx="10637928" cy="420808"/>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800" b="1" dirty="0">
                <a:effectLst/>
                <a:latin typeface="Cambria"/>
                <a:ea typeface="ＭＳ 明朝"/>
                <a:cs typeface="Cambria"/>
              </a:rPr>
              <a:t>Talepte Kayma vs. Kısa ve Uzun Dönem Arz Eğrisindeki Sonuçlar</a:t>
            </a:r>
          </a:p>
        </p:txBody>
      </p:sp>
      <p:sp>
        <p:nvSpPr>
          <p:cNvPr id="4" name="Rectangle 3"/>
          <p:cNvSpPr/>
          <p:nvPr/>
        </p:nvSpPr>
        <p:spPr>
          <a:xfrm>
            <a:off x="2540001" y="672442"/>
            <a:ext cx="1304540" cy="509178"/>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800" b="1" dirty="0">
                <a:effectLst/>
                <a:latin typeface="Cambria"/>
                <a:ea typeface="ＭＳ 明朝"/>
                <a:cs typeface="Cambria"/>
              </a:rPr>
              <a:t>Fiyat</a:t>
            </a:r>
          </a:p>
        </p:txBody>
      </p:sp>
      <p:sp>
        <p:nvSpPr>
          <p:cNvPr id="5" name="Rectangle 4"/>
          <p:cNvSpPr/>
          <p:nvPr/>
        </p:nvSpPr>
        <p:spPr>
          <a:xfrm>
            <a:off x="7748765" y="5939600"/>
            <a:ext cx="1903235" cy="509178"/>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800" b="1" dirty="0">
                <a:effectLst/>
                <a:latin typeface="Cambria"/>
                <a:ea typeface="ＭＳ 明朝"/>
                <a:cs typeface="Cambria"/>
              </a:rPr>
              <a:t>Miktar</a:t>
            </a:r>
          </a:p>
        </p:txBody>
      </p:sp>
      <p:sp>
        <p:nvSpPr>
          <p:cNvPr id="6" name="TextBox 22"/>
          <p:cNvSpPr txBox="1">
            <a:spLocks noChangeArrowheads="1"/>
          </p:cNvSpPr>
          <p:nvPr/>
        </p:nvSpPr>
        <p:spPr bwMode="auto">
          <a:xfrm>
            <a:off x="8144112" y="1239979"/>
            <a:ext cx="688975" cy="400110"/>
          </a:xfrm>
          <a:prstGeom prst="rect">
            <a:avLst/>
          </a:prstGeom>
          <a:solidFill>
            <a:schemeClr val="bg1"/>
          </a:solidFill>
          <a:ln>
            <a:noFill/>
          </a:ln>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tr-TR" altLang="en-US" sz="2000" dirty="0">
                <a:latin typeface="Cambria"/>
                <a:cs typeface="Cambria"/>
              </a:rPr>
              <a:t>S</a:t>
            </a:r>
            <a:r>
              <a:rPr lang="tr-TR" altLang="en-US" sz="2000" baseline="-25000" dirty="0">
                <a:latin typeface="Cambria"/>
                <a:cs typeface="Cambria"/>
              </a:rPr>
              <a:t>UD</a:t>
            </a:r>
          </a:p>
        </p:txBody>
      </p:sp>
      <p:sp>
        <p:nvSpPr>
          <p:cNvPr id="7" name="TextBox 22"/>
          <p:cNvSpPr txBox="1">
            <a:spLocks noChangeArrowheads="1"/>
          </p:cNvSpPr>
          <p:nvPr/>
        </p:nvSpPr>
        <p:spPr bwMode="auto">
          <a:xfrm>
            <a:off x="7293915" y="674567"/>
            <a:ext cx="688975" cy="400110"/>
          </a:xfrm>
          <a:prstGeom prst="rect">
            <a:avLst/>
          </a:prstGeom>
          <a:solidFill>
            <a:schemeClr val="bg1"/>
          </a:solidFill>
          <a:ln>
            <a:noFill/>
          </a:ln>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tr-TR" altLang="en-US" sz="2000" dirty="0">
                <a:latin typeface="Cambria"/>
                <a:cs typeface="Cambria"/>
              </a:rPr>
              <a:t>S</a:t>
            </a:r>
            <a:r>
              <a:rPr lang="tr-TR" altLang="en-US" sz="2000" baseline="-25000" dirty="0">
                <a:latin typeface="Cambria"/>
                <a:cs typeface="Cambria"/>
              </a:rPr>
              <a:t>KD</a:t>
            </a:r>
          </a:p>
        </p:txBody>
      </p:sp>
      <p:sp>
        <p:nvSpPr>
          <p:cNvPr id="8" name="TextBox 22"/>
          <p:cNvSpPr txBox="1">
            <a:spLocks noChangeArrowheads="1"/>
          </p:cNvSpPr>
          <p:nvPr/>
        </p:nvSpPr>
        <p:spPr bwMode="auto">
          <a:xfrm>
            <a:off x="8881361" y="5152476"/>
            <a:ext cx="688975" cy="400110"/>
          </a:xfrm>
          <a:prstGeom prst="rect">
            <a:avLst/>
          </a:prstGeom>
          <a:solidFill>
            <a:schemeClr val="bg1"/>
          </a:solidFill>
          <a:ln>
            <a:noFill/>
          </a:ln>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tr-TR" altLang="en-US" sz="2000" dirty="0">
                <a:latin typeface="Cambria"/>
                <a:cs typeface="Cambria"/>
              </a:rPr>
              <a:t>T</a:t>
            </a:r>
            <a:r>
              <a:rPr lang="tr-TR" altLang="en-US" sz="2000" baseline="-25000" dirty="0">
                <a:latin typeface="Cambria"/>
                <a:cs typeface="Cambria"/>
              </a:rPr>
              <a:t>2</a:t>
            </a:r>
          </a:p>
        </p:txBody>
      </p:sp>
      <p:sp>
        <p:nvSpPr>
          <p:cNvPr id="9" name="TextBox 22"/>
          <p:cNvSpPr txBox="1">
            <a:spLocks noChangeArrowheads="1"/>
          </p:cNvSpPr>
          <p:nvPr/>
        </p:nvSpPr>
        <p:spPr bwMode="auto">
          <a:xfrm>
            <a:off x="8164844" y="5371723"/>
            <a:ext cx="688975" cy="400110"/>
          </a:xfrm>
          <a:prstGeom prst="rect">
            <a:avLst/>
          </a:prstGeom>
          <a:solidFill>
            <a:schemeClr val="bg1"/>
          </a:solidFill>
          <a:ln>
            <a:noFill/>
          </a:ln>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tr-TR" altLang="en-US" sz="2000" dirty="0">
                <a:latin typeface="Cambria"/>
                <a:cs typeface="Cambria"/>
              </a:rPr>
              <a:t>T</a:t>
            </a:r>
            <a:r>
              <a:rPr lang="tr-TR" altLang="en-US" sz="2000" baseline="-25000" dirty="0">
                <a:latin typeface="Cambria"/>
                <a:cs typeface="Cambria"/>
              </a:rPr>
              <a:t>1</a:t>
            </a:r>
          </a:p>
        </p:txBody>
      </p:sp>
      <p:sp>
        <p:nvSpPr>
          <p:cNvPr id="10" name="TextBox 22"/>
          <p:cNvSpPr txBox="1">
            <a:spLocks noChangeArrowheads="1"/>
          </p:cNvSpPr>
          <p:nvPr/>
        </p:nvSpPr>
        <p:spPr bwMode="auto">
          <a:xfrm>
            <a:off x="7363711" y="5914476"/>
            <a:ext cx="351539" cy="215444"/>
          </a:xfrm>
          <a:prstGeom prst="rect">
            <a:avLst/>
          </a:prstGeom>
          <a:solidFill>
            <a:schemeClr val="bg1"/>
          </a:solidFill>
          <a:ln>
            <a:noFill/>
          </a:ln>
        </p:spPr>
        <p:txBody>
          <a:bodyPr wrap="square">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tr-TR" altLang="en-US" sz="800" dirty="0">
                <a:latin typeface="Cambria"/>
                <a:cs typeface="Cambria"/>
              </a:rPr>
              <a:t>M</a:t>
            </a:r>
            <a:r>
              <a:rPr lang="tr-TR" altLang="en-US" sz="800" baseline="-25000" dirty="0">
                <a:latin typeface="Cambria"/>
                <a:cs typeface="Cambria"/>
              </a:rPr>
              <a:t>3</a:t>
            </a:r>
            <a:endParaRPr lang="tr-TR" altLang="en-US" sz="1000" baseline="-25000" dirty="0">
              <a:latin typeface="Cambria"/>
              <a:cs typeface="Cambria"/>
            </a:endParaRPr>
          </a:p>
        </p:txBody>
      </p:sp>
      <p:sp>
        <p:nvSpPr>
          <p:cNvPr id="11" name="TextBox 22"/>
          <p:cNvSpPr txBox="1">
            <a:spLocks noChangeArrowheads="1"/>
          </p:cNvSpPr>
          <p:nvPr/>
        </p:nvSpPr>
        <p:spPr bwMode="auto">
          <a:xfrm>
            <a:off x="7154161" y="5914476"/>
            <a:ext cx="313439" cy="215444"/>
          </a:xfrm>
          <a:prstGeom prst="rect">
            <a:avLst/>
          </a:prstGeom>
          <a:solidFill>
            <a:schemeClr val="bg1"/>
          </a:solidFill>
          <a:ln>
            <a:noFill/>
          </a:ln>
        </p:spPr>
        <p:txBody>
          <a:bodyPr wrap="square">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tr-TR" altLang="en-US" sz="800" dirty="0">
                <a:latin typeface="Cambria"/>
                <a:cs typeface="Cambria"/>
              </a:rPr>
              <a:t>M</a:t>
            </a:r>
            <a:r>
              <a:rPr lang="tr-TR" altLang="en-US" sz="800" baseline="-25000" dirty="0">
                <a:latin typeface="Cambria"/>
                <a:cs typeface="Cambria"/>
              </a:rPr>
              <a:t>2</a:t>
            </a:r>
          </a:p>
        </p:txBody>
      </p:sp>
      <p:sp>
        <p:nvSpPr>
          <p:cNvPr id="12" name="TextBox 22"/>
          <p:cNvSpPr txBox="1">
            <a:spLocks noChangeArrowheads="1"/>
          </p:cNvSpPr>
          <p:nvPr/>
        </p:nvSpPr>
        <p:spPr bwMode="auto">
          <a:xfrm>
            <a:off x="6843011" y="5914476"/>
            <a:ext cx="313439" cy="215444"/>
          </a:xfrm>
          <a:prstGeom prst="rect">
            <a:avLst/>
          </a:prstGeom>
          <a:solidFill>
            <a:schemeClr val="bg1"/>
          </a:solidFill>
          <a:ln>
            <a:noFill/>
          </a:ln>
        </p:spPr>
        <p:txBody>
          <a:bodyPr wrap="square">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tr-TR" altLang="en-US" sz="800" dirty="0">
                <a:latin typeface="Cambria"/>
                <a:cs typeface="Cambria"/>
              </a:rPr>
              <a:t>M</a:t>
            </a:r>
            <a:r>
              <a:rPr lang="tr-TR" altLang="en-US" sz="800" baseline="-25000" dirty="0">
                <a:latin typeface="Cambria"/>
                <a:cs typeface="Cambria"/>
              </a:rPr>
              <a:t>1</a:t>
            </a:r>
          </a:p>
        </p:txBody>
      </p:sp>
    </p:spTree>
    <p:extLst>
      <p:ext uri="{BB962C8B-B14F-4D97-AF65-F5344CB8AC3E}">
        <p14:creationId xmlns:p14="http://schemas.microsoft.com/office/powerpoint/2010/main" val="33024334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Title 1"/>
          <p:cNvSpPr>
            <a:spLocks noGrp="1"/>
          </p:cNvSpPr>
          <p:nvPr>
            <p:ph type="title"/>
          </p:nvPr>
        </p:nvSpPr>
        <p:spPr>
          <a:xfrm>
            <a:off x="1981200" y="47"/>
            <a:ext cx="8229600" cy="1527175"/>
          </a:xfrm>
        </p:spPr>
        <p:txBody>
          <a:bodyPr/>
          <a:lstStyle/>
          <a:p>
            <a:r>
              <a:rPr lang="tr-TR" altLang="en-US" noProof="0" dirty="0">
                <a:latin typeface="Cambria"/>
              </a:rPr>
              <a:t>Örnek Çalışma : Uyuşturucu Madde Esnekliği ve Hasılat</a:t>
            </a:r>
          </a:p>
        </p:txBody>
      </p:sp>
      <p:sp>
        <p:nvSpPr>
          <p:cNvPr id="63491" name="Content Placeholder 2"/>
          <p:cNvSpPr>
            <a:spLocks noGrp="1"/>
          </p:cNvSpPr>
          <p:nvPr>
            <p:ph idx="1"/>
          </p:nvPr>
        </p:nvSpPr>
        <p:spPr>
          <a:xfrm>
            <a:off x="1981200" y="1712913"/>
            <a:ext cx="8229600" cy="4895850"/>
          </a:xfrm>
        </p:spPr>
        <p:txBody>
          <a:bodyPr/>
          <a:lstStyle/>
          <a:p>
            <a:r>
              <a:rPr lang="tr-TR" altLang="en-US" sz="3200" noProof="0" dirty="0"/>
              <a:t>Yasadışı uyuşturucu madde talebi hakkında düşünün. Sizce talep elastik mi yoksa inelastik mi? Neden?</a:t>
            </a:r>
          </a:p>
          <a:p>
            <a:pPr lvl="1"/>
            <a:r>
              <a:rPr lang="tr-TR" altLang="en-US" sz="2800" noProof="0" dirty="0"/>
              <a:t>İnelastik.</a:t>
            </a:r>
          </a:p>
          <a:p>
            <a:pPr lvl="1"/>
            <a:r>
              <a:rPr lang="tr-TR" altLang="en-US" sz="2800" noProof="0" dirty="0"/>
              <a:t>İkamesi yok.</a:t>
            </a:r>
          </a:p>
          <a:p>
            <a:pPr lvl="1"/>
            <a:r>
              <a:rPr lang="tr-TR" altLang="en-US" sz="2800" noProof="0" dirty="0"/>
              <a:t>Gelir(maaş) içindeki payı düşük.</a:t>
            </a:r>
          </a:p>
          <a:p>
            <a:pPr lvl="1"/>
            <a:r>
              <a:rPr lang="tr-TR" altLang="en-US" sz="2800" noProof="0" dirty="0"/>
              <a:t>Bağımlılık ödeme istekliliğini arttırabilir.</a:t>
            </a:r>
          </a:p>
        </p:txBody>
      </p:sp>
      <p:pic>
        <p:nvPicPr>
          <p:cNvPr id="117763" name="Picture 4" descr="G:\DirkTextbookN\Jpegs(All)\JpegsBatch3LateJuly\dreamstimesmall_1972399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20602" y="2973221"/>
            <a:ext cx="2259013" cy="1503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96856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1" fill="hold" nodeType="withEffect">
                                  <p:stCondLst>
                                    <p:cond delay="0"/>
                                  </p:stCondLst>
                                  <p:childTnLst>
                                    <p:set>
                                      <p:cBhvr>
                                        <p:cTn id="6" dur="1" fill="hold">
                                          <p:stCondLst>
                                            <p:cond delay="0"/>
                                          </p:stCondLst>
                                        </p:cTn>
                                        <p:tgtEl>
                                          <p:spTgt spid="63491">
                                            <p:txEl>
                                              <p:pRg st="2" end="2"/>
                                            </p:txEl>
                                          </p:spTgt>
                                        </p:tgtEl>
                                        <p:attrNameLst>
                                          <p:attrName>style.visibility</p:attrName>
                                        </p:attrNameLst>
                                      </p:cBhvr>
                                      <p:to>
                                        <p:strVal val="visible"/>
                                      </p:to>
                                    </p:set>
                                    <p:animEffect transition="in" filter="barn(inVertical)">
                                      <p:cBhvr>
                                        <p:cTn id="7" dur="500"/>
                                        <p:tgtEl>
                                          <p:spTgt spid="63491">
                                            <p:txEl>
                                              <p:pRg st="2" end="2"/>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63491">
                                            <p:txEl>
                                              <p:pRg st="3" end="3"/>
                                            </p:txEl>
                                          </p:spTgt>
                                        </p:tgtEl>
                                        <p:attrNameLst>
                                          <p:attrName>style.visibility</p:attrName>
                                        </p:attrNameLst>
                                      </p:cBhvr>
                                      <p:to>
                                        <p:strVal val="visible"/>
                                      </p:to>
                                    </p:set>
                                    <p:animEffect transition="in" filter="barn(inVertical)">
                                      <p:cBhvr>
                                        <p:cTn id="10" dur="500"/>
                                        <p:tgtEl>
                                          <p:spTgt spid="63491">
                                            <p:txEl>
                                              <p:pRg st="3" end="3"/>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63491">
                                            <p:txEl>
                                              <p:pRg st="4" end="4"/>
                                            </p:txEl>
                                          </p:spTgt>
                                        </p:tgtEl>
                                        <p:attrNameLst>
                                          <p:attrName>style.visibility</p:attrName>
                                        </p:attrNameLst>
                                      </p:cBhvr>
                                      <p:to>
                                        <p:strVal val="visible"/>
                                      </p:to>
                                    </p:set>
                                    <p:animEffect transition="in" filter="barn(inVertical)">
                                      <p:cBhvr>
                                        <p:cTn id="13" dur="500"/>
                                        <p:tgtEl>
                                          <p:spTgt spid="634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Title 1"/>
          <p:cNvSpPr>
            <a:spLocks noGrp="1"/>
          </p:cNvSpPr>
          <p:nvPr>
            <p:ph type="title"/>
          </p:nvPr>
        </p:nvSpPr>
        <p:spPr/>
        <p:txBody>
          <a:bodyPr/>
          <a:lstStyle/>
          <a:p>
            <a:r>
              <a:rPr lang="tr-TR" altLang="en-US" noProof="0" dirty="0">
                <a:latin typeface="Cambria"/>
              </a:rPr>
              <a:t>Uyuşturucu Madde Esnekliği ve </a:t>
            </a:r>
            <a:r>
              <a:rPr lang="tr-TR" altLang="en-US" dirty="0">
                <a:latin typeface="Cambria"/>
              </a:rPr>
              <a:t>Hasılat</a:t>
            </a:r>
            <a:endParaRPr lang="tr-TR" altLang="en-US" noProof="0" dirty="0">
              <a:latin typeface="Cambria"/>
            </a:endParaRPr>
          </a:p>
        </p:txBody>
      </p:sp>
      <p:sp>
        <p:nvSpPr>
          <p:cNvPr id="64515" name="Content Placeholder 2"/>
          <p:cNvSpPr>
            <a:spLocks noGrp="1"/>
          </p:cNvSpPr>
          <p:nvPr>
            <p:ph idx="1"/>
          </p:nvPr>
        </p:nvSpPr>
        <p:spPr/>
        <p:txBody>
          <a:bodyPr/>
          <a:lstStyle/>
          <a:p>
            <a:r>
              <a:rPr lang="tr-TR" altLang="en-US" noProof="0" dirty="0"/>
              <a:t>Varsayalım ki, aşağıda hedefleri belirtilen yeni bir yasa çıkarmak istiyoruz:</a:t>
            </a:r>
          </a:p>
          <a:p>
            <a:pPr lvl="1"/>
            <a:r>
              <a:rPr lang="tr-TR" altLang="en-US" noProof="0" dirty="0"/>
              <a:t>Uyuşturucu tüketimini büyük oranda düşürmek.</a:t>
            </a:r>
          </a:p>
          <a:p>
            <a:pPr lvl="1"/>
            <a:r>
              <a:rPr lang="tr-TR" altLang="en-US" noProof="0" dirty="0"/>
              <a:t>Uyuşturucu satışını daha az çekici hale getirmek.</a:t>
            </a:r>
          </a:p>
          <a:p>
            <a:r>
              <a:rPr lang="tr-TR" altLang="en-US" noProof="0" dirty="0"/>
              <a:t>Hedeflere ulaşmak için:</a:t>
            </a:r>
          </a:p>
          <a:p>
            <a:pPr lvl="1"/>
            <a:r>
              <a:rPr lang="tr-TR" altLang="en-US" noProof="0" dirty="0"/>
              <a:t>Sizce uyuşturucu arzını mı yoksa talebini mi düşürmeliyiz?</a:t>
            </a:r>
          </a:p>
        </p:txBody>
      </p:sp>
    </p:spTree>
    <p:extLst>
      <p:ext uri="{BB962C8B-B14F-4D97-AF65-F5344CB8AC3E}">
        <p14:creationId xmlns:p14="http://schemas.microsoft.com/office/powerpoint/2010/main" val="9320809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64515">
                                            <p:txEl>
                                              <p:pRg st="1" end="1"/>
                                            </p:txEl>
                                          </p:spTgt>
                                        </p:tgtEl>
                                        <p:attrNameLst>
                                          <p:attrName>style.visibility</p:attrName>
                                        </p:attrNameLst>
                                      </p:cBhvr>
                                      <p:to>
                                        <p:strVal val="visible"/>
                                      </p:to>
                                    </p:set>
                                    <p:animEffect transition="in" filter="barn(inVertical)">
                                      <p:cBhvr>
                                        <p:cTn id="7" dur="500"/>
                                        <p:tgtEl>
                                          <p:spTgt spid="64515">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64515">
                                            <p:txEl>
                                              <p:pRg st="2" end="2"/>
                                            </p:txEl>
                                          </p:spTgt>
                                        </p:tgtEl>
                                        <p:attrNameLst>
                                          <p:attrName>style.visibility</p:attrName>
                                        </p:attrNameLst>
                                      </p:cBhvr>
                                      <p:to>
                                        <p:strVal val="visible"/>
                                      </p:to>
                                    </p:set>
                                    <p:animEffect transition="in" filter="barn(inVertical)">
                                      <p:cBhvr>
                                        <p:cTn id="10" dur="500"/>
                                        <p:tgtEl>
                                          <p:spTgt spid="64515">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64515">
                                            <p:txEl>
                                              <p:pRg st="4" end="4"/>
                                            </p:txEl>
                                          </p:spTgt>
                                        </p:tgtEl>
                                        <p:attrNameLst>
                                          <p:attrName>style.visibility</p:attrName>
                                        </p:attrNameLst>
                                      </p:cBhvr>
                                      <p:to>
                                        <p:strVal val="visible"/>
                                      </p:to>
                                    </p:set>
                                    <p:animEffect transition="in" filter="barn(inVertical)">
                                      <p:cBhvr>
                                        <p:cTn id="15" dur="500"/>
                                        <p:tgtEl>
                                          <p:spTgt spid="645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Title 1"/>
          <p:cNvSpPr>
            <a:spLocks noGrp="1"/>
          </p:cNvSpPr>
          <p:nvPr>
            <p:ph type="title"/>
          </p:nvPr>
        </p:nvSpPr>
        <p:spPr/>
        <p:txBody>
          <a:bodyPr/>
          <a:lstStyle/>
          <a:p>
            <a:r>
              <a:rPr lang="tr-TR" altLang="en-US" dirty="0">
                <a:latin typeface="Cambria"/>
              </a:rPr>
              <a:t>Uyuşturucu Madde Esnekliği ve Hasılat</a:t>
            </a:r>
            <a:endParaRPr lang="tr-TR" altLang="en-US" noProof="0" dirty="0">
              <a:latin typeface="Cambria"/>
            </a:endParaRPr>
          </a:p>
        </p:txBody>
      </p:sp>
      <p:sp>
        <p:nvSpPr>
          <p:cNvPr id="65539" name="Content Placeholder 2"/>
          <p:cNvSpPr>
            <a:spLocks noGrp="1"/>
          </p:cNvSpPr>
          <p:nvPr>
            <p:ph idx="1"/>
          </p:nvPr>
        </p:nvSpPr>
        <p:spPr/>
        <p:txBody>
          <a:bodyPr/>
          <a:lstStyle/>
          <a:p>
            <a:r>
              <a:rPr lang="tr-TR" altLang="en-US" noProof="0" dirty="0"/>
              <a:t>Uyuşturucu arzını düşürmek</a:t>
            </a:r>
          </a:p>
          <a:p>
            <a:pPr lvl="1"/>
            <a:r>
              <a:rPr lang="tr-TR" altLang="en-US" noProof="0" dirty="0"/>
              <a:t>Uyuşturucu satıcıları için daha sert yasalar.</a:t>
            </a:r>
          </a:p>
          <a:p>
            <a:pPr lvl="1"/>
            <a:r>
              <a:rPr lang="tr-TR" altLang="en-US" noProof="0" dirty="0"/>
              <a:t>Daha fazla polis ve güvenlik uygulaması.</a:t>
            </a:r>
          </a:p>
          <a:p>
            <a:r>
              <a:rPr lang="tr-TR" altLang="en-US" noProof="0" dirty="0"/>
              <a:t>Uyuşturucu talebini düşürmek</a:t>
            </a:r>
          </a:p>
          <a:p>
            <a:pPr lvl="1"/>
            <a:r>
              <a:rPr lang="tr-TR" altLang="en-US" noProof="0" dirty="0"/>
              <a:t>Uyuşturucu ile mücadele programları (eğitimleri).</a:t>
            </a:r>
          </a:p>
          <a:p>
            <a:pPr lvl="1"/>
            <a:r>
              <a:rPr lang="tr-TR" altLang="en-US" noProof="0" dirty="0"/>
              <a:t>Uyuşturucu talebinin düşmesi için yasal ikame mal ya da aktivitelerin önerilmesi.</a:t>
            </a:r>
          </a:p>
        </p:txBody>
      </p:sp>
    </p:spTree>
    <p:extLst>
      <p:ext uri="{BB962C8B-B14F-4D97-AF65-F5344CB8AC3E}">
        <p14:creationId xmlns:p14="http://schemas.microsoft.com/office/powerpoint/2010/main" val="21210550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65539">
                                            <p:txEl>
                                              <p:pRg st="1" end="1"/>
                                            </p:txEl>
                                          </p:spTgt>
                                        </p:tgtEl>
                                        <p:attrNameLst>
                                          <p:attrName>style.visibility</p:attrName>
                                        </p:attrNameLst>
                                      </p:cBhvr>
                                      <p:to>
                                        <p:strVal val="visible"/>
                                      </p:to>
                                    </p:set>
                                    <p:animEffect transition="in" filter="barn(inVertical)">
                                      <p:cBhvr>
                                        <p:cTn id="7" dur="500"/>
                                        <p:tgtEl>
                                          <p:spTgt spid="6553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5539">
                                            <p:txEl>
                                              <p:pRg st="2" end="2"/>
                                            </p:txEl>
                                          </p:spTgt>
                                        </p:tgtEl>
                                        <p:attrNameLst>
                                          <p:attrName>style.visibility</p:attrName>
                                        </p:attrNameLst>
                                      </p:cBhvr>
                                      <p:to>
                                        <p:strVal val="visible"/>
                                      </p:to>
                                    </p:set>
                                    <p:animEffect transition="in" filter="barn(inVertical)">
                                      <p:cBhvr>
                                        <p:cTn id="12" dur="500"/>
                                        <p:tgtEl>
                                          <p:spTgt spid="6553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5539">
                                            <p:txEl>
                                              <p:pRg st="3" end="3"/>
                                            </p:txEl>
                                          </p:spTgt>
                                        </p:tgtEl>
                                        <p:attrNameLst>
                                          <p:attrName>style.visibility</p:attrName>
                                        </p:attrNameLst>
                                      </p:cBhvr>
                                      <p:to>
                                        <p:strVal val="visible"/>
                                      </p:to>
                                    </p:set>
                                    <p:animEffect transition="in" filter="barn(inVertical)">
                                      <p:cBhvr>
                                        <p:cTn id="17" dur="500"/>
                                        <p:tgtEl>
                                          <p:spTgt spid="6553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65539">
                                            <p:txEl>
                                              <p:pRg st="4" end="4"/>
                                            </p:txEl>
                                          </p:spTgt>
                                        </p:tgtEl>
                                        <p:attrNameLst>
                                          <p:attrName>style.visibility</p:attrName>
                                        </p:attrNameLst>
                                      </p:cBhvr>
                                      <p:to>
                                        <p:strVal val="visible"/>
                                      </p:to>
                                    </p:set>
                                    <p:animEffect transition="in" filter="barn(inVertical)">
                                      <p:cBhvr>
                                        <p:cTn id="22" dur="500"/>
                                        <p:tgtEl>
                                          <p:spTgt spid="65539">
                                            <p:txEl>
                                              <p:pRg st="4" end="4"/>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65539">
                                            <p:txEl>
                                              <p:pRg st="5" end="5"/>
                                            </p:txEl>
                                          </p:spTgt>
                                        </p:tgtEl>
                                        <p:attrNameLst>
                                          <p:attrName>style.visibility</p:attrName>
                                        </p:attrNameLst>
                                      </p:cBhvr>
                                      <p:to>
                                        <p:strVal val="visible"/>
                                      </p:to>
                                    </p:set>
                                    <p:animEffect transition="in" filter="barn(inVertical)">
                                      <p:cBhvr>
                                        <p:cTn id="25" dur="500"/>
                                        <p:tgtEl>
                                          <p:spTgt spid="6553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1981200" y="47"/>
            <a:ext cx="10014642" cy="1527175"/>
          </a:xfrm>
        </p:spPr>
        <p:txBody>
          <a:bodyPr/>
          <a:lstStyle/>
          <a:p>
            <a:r>
              <a:rPr lang="tr-TR" altLang="en-US" noProof="0" dirty="0">
                <a:latin typeface="Cambria"/>
              </a:rPr>
              <a:t>Talebin Fiyat Esnekliğini Hesaplama</a:t>
            </a:r>
          </a:p>
        </p:txBody>
      </p:sp>
      <p:sp>
        <p:nvSpPr>
          <p:cNvPr id="33795" name="Content Placeholder 2"/>
          <p:cNvSpPr>
            <a:spLocks noGrp="1"/>
          </p:cNvSpPr>
          <p:nvPr>
            <p:ph idx="1"/>
          </p:nvPr>
        </p:nvSpPr>
        <p:spPr>
          <a:xfrm>
            <a:off x="1981200" y="1712913"/>
            <a:ext cx="8229600" cy="4895850"/>
          </a:xfrm>
        </p:spPr>
        <p:txBody>
          <a:bodyPr/>
          <a:lstStyle/>
          <a:p>
            <a:pPr eaLnBrk="1" hangingPunct="1"/>
            <a:r>
              <a:rPr lang="tr-TR" altLang="en-US" noProof="0" dirty="0"/>
              <a:t>Esneklik şu gibi soruları cevaplamaya yardım eder:</a:t>
            </a:r>
          </a:p>
          <a:p>
            <a:pPr lvl="1" eaLnBrk="1" hangingPunct="1"/>
            <a:r>
              <a:rPr lang="tr-TR" altLang="en-US" noProof="0" dirty="0"/>
              <a:t>Firma hasılatını (gelirini) arttırmak için bir malın fiyatını arttırmalı mı azaltmalı mı?</a:t>
            </a:r>
          </a:p>
          <a:p>
            <a:pPr marL="457200" marR="0" algn="just">
              <a:spcBef>
                <a:spcPts val="0"/>
              </a:spcBef>
              <a:spcAft>
                <a:spcPts val="1400"/>
              </a:spcAft>
            </a:pPr>
            <a:r>
              <a:rPr lang="tr-TR" sz="2400" b="1" noProof="0" dirty="0">
                <a:ea typeface="Cambria"/>
              </a:rPr>
              <a:t>Toplam Hasılat: F*M </a:t>
            </a:r>
            <a:r>
              <a:rPr lang="tr-TR" sz="2400" b="1" noProof="0" dirty="0">
                <a:ea typeface="Cambria"/>
                <a:sym typeface="Wingdings" panose="05000000000000000000" pitchFamily="2" charset="2"/>
              </a:rPr>
              <a:t></a:t>
            </a:r>
            <a:r>
              <a:rPr lang="tr-TR" sz="2400" b="1" noProof="0" dirty="0">
                <a:ea typeface="Cambria"/>
              </a:rPr>
              <a:t> </a:t>
            </a:r>
            <a:r>
              <a:rPr lang="tr-TR" sz="2400" noProof="0" dirty="0">
                <a:ea typeface="Cambria"/>
              </a:rPr>
              <a:t>Talep yasası der ki eğer fiyat artarsa (azalırsa) talep edilen miktar azalır (artar). Bu nedenle, talebin fiyata olan tepkisini bilmeden, toplam hasılatın arttığını ya da azaldığını söyleyemezsin. Ekonomistlerin esneklikle ilgilenmesinin asıl nedeni işte bu yüzdendir.</a:t>
            </a:r>
          </a:p>
          <a:p>
            <a:pPr lvl="1" eaLnBrk="1" hangingPunct="1"/>
            <a:endParaRPr lang="tr-TR" altLang="en-US" noProof="0" dirty="0"/>
          </a:p>
        </p:txBody>
      </p:sp>
    </p:spTree>
    <p:extLst>
      <p:ext uri="{BB962C8B-B14F-4D97-AF65-F5344CB8AC3E}">
        <p14:creationId xmlns:p14="http://schemas.microsoft.com/office/powerpoint/2010/main" val="13903412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3795">
                                            <p:txEl>
                                              <p:pRg st="1" end="1"/>
                                            </p:txEl>
                                          </p:spTgt>
                                        </p:tgtEl>
                                        <p:attrNameLst>
                                          <p:attrName>style.visibility</p:attrName>
                                        </p:attrNameLst>
                                      </p:cBhvr>
                                      <p:to>
                                        <p:strVal val="visible"/>
                                      </p:to>
                                    </p:set>
                                    <p:animEffect transition="in" filter="barn(inVertical)">
                                      <p:cBhvr>
                                        <p:cTn id="7" dur="500"/>
                                        <p:tgtEl>
                                          <p:spTgt spid="3379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3795">
                                            <p:txEl>
                                              <p:pRg st="2" end="2"/>
                                            </p:txEl>
                                          </p:spTgt>
                                        </p:tgtEl>
                                        <p:attrNameLst>
                                          <p:attrName>style.visibility</p:attrName>
                                        </p:attrNameLst>
                                      </p:cBhvr>
                                      <p:to>
                                        <p:strVal val="visible"/>
                                      </p:to>
                                    </p:set>
                                    <p:animEffect transition="in" filter="barn(inVertical)">
                                      <p:cBhvr>
                                        <p:cTn id="12" dur="500"/>
                                        <p:tgtEl>
                                          <p:spTgt spid="3379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p:cNvSpPr>
            <a:spLocks noGrp="1"/>
          </p:cNvSpPr>
          <p:nvPr>
            <p:ph type="title"/>
          </p:nvPr>
        </p:nvSpPr>
        <p:spPr/>
        <p:txBody>
          <a:bodyPr/>
          <a:lstStyle/>
          <a:p>
            <a:r>
              <a:rPr lang="tr-TR" altLang="en-US" dirty="0">
                <a:latin typeface="Cambria"/>
              </a:rPr>
              <a:t>Uyuşturucu Madde Esnekliği ve Hasılat</a:t>
            </a:r>
            <a:endParaRPr lang="tr-TR" altLang="en-US" noProof="0" dirty="0">
              <a:latin typeface="Cambria"/>
            </a:endParaRPr>
          </a:p>
        </p:txBody>
      </p:sp>
      <p:sp>
        <p:nvSpPr>
          <p:cNvPr id="66563" name="Content Placeholder 2"/>
          <p:cNvSpPr>
            <a:spLocks noGrp="1"/>
          </p:cNvSpPr>
          <p:nvPr>
            <p:ph idx="1"/>
          </p:nvPr>
        </p:nvSpPr>
        <p:spPr/>
        <p:txBody>
          <a:bodyPr/>
          <a:lstStyle/>
          <a:p>
            <a:r>
              <a:rPr lang="tr-TR" altLang="en-US" sz="3200" noProof="0" dirty="0"/>
              <a:t>İnelastik talep eğrisi ile birlikte arz eğrisini çizin. Grafiği iki kere çizin.</a:t>
            </a:r>
          </a:p>
          <a:p>
            <a:r>
              <a:rPr lang="tr-TR" altLang="en-US" sz="3200" noProof="0" dirty="0"/>
              <a:t>Arz sola kayarsa ne olur?</a:t>
            </a:r>
          </a:p>
          <a:p>
            <a:pPr lvl="1"/>
            <a:r>
              <a:rPr lang="tr-TR" altLang="en-US" sz="2800" noProof="0" dirty="0"/>
              <a:t>Miktar sadece biraz düşer.</a:t>
            </a:r>
          </a:p>
          <a:p>
            <a:pPr lvl="1"/>
            <a:r>
              <a:rPr lang="tr-TR" altLang="en-US" sz="2800" noProof="0" dirty="0"/>
              <a:t>Yeni denge noktası talep eğrisi üzerinde daha yüksek noktadadır. Talep inelastik olduğundan, bu uyuşturucudan elde edilen toplam hasılatın artması demektir!</a:t>
            </a:r>
          </a:p>
        </p:txBody>
      </p:sp>
    </p:spTree>
    <p:extLst>
      <p:ext uri="{BB962C8B-B14F-4D97-AF65-F5344CB8AC3E}">
        <p14:creationId xmlns:p14="http://schemas.microsoft.com/office/powerpoint/2010/main" val="8870534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66563">
                                            <p:txEl>
                                              <p:pRg st="2" end="2"/>
                                            </p:txEl>
                                          </p:spTgt>
                                        </p:tgtEl>
                                        <p:attrNameLst>
                                          <p:attrName>style.visibility</p:attrName>
                                        </p:attrNameLst>
                                      </p:cBhvr>
                                      <p:to>
                                        <p:strVal val="visible"/>
                                      </p:to>
                                    </p:set>
                                    <p:animEffect transition="in" filter="barn(inVertical)">
                                      <p:cBhvr>
                                        <p:cTn id="7" dur="500"/>
                                        <p:tgtEl>
                                          <p:spTgt spid="66563">
                                            <p:txEl>
                                              <p:pRg st="2" end="2"/>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66563">
                                            <p:txEl>
                                              <p:pRg st="3" end="3"/>
                                            </p:txEl>
                                          </p:spTgt>
                                        </p:tgtEl>
                                        <p:attrNameLst>
                                          <p:attrName>style.visibility</p:attrName>
                                        </p:attrNameLst>
                                      </p:cBhvr>
                                      <p:to>
                                        <p:strVal val="visible"/>
                                      </p:to>
                                    </p:set>
                                    <p:animEffect transition="in" filter="barn(inVertical)">
                                      <p:cBhvr>
                                        <p:cTn id="10" dur="500"/>
                                        <p:tgtEl>
                                          <p:spTgt spid="6656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Title 1"/>
          <p:cNvSpPr>
            <a:spLocks noGrp="1"/>
          </p:cNvSpPr>
          <p:nvPr>
            <p:ph type="title"/>
          </p:nvPr>
        </p:nvSpPr>
        <p:spPr>
          <a:xfrm>
            <a:off x="681789" y="0"/>
            <a:ext cx="11042316" cy="1519238"/>
          </a:xfrm>
        </p:spPr>
        <p:txBody>
          <a:bodyPr/>
          <a:lstStyle/>
          <a:p>
            <a:pPr algn="ctr"/>
            <a:r>
              <a:rPr lang="tr-TR" altLang="en-US" dirty="0">
                <a:latin typeface="Cambria"/>
              </a:rPr>
              <a:t>Uyuşturucu Madde Esnekliği ve Hasılat</a:t>
            </a:r>
            <a:endParaRPr lang="tr-TR" altLang="en-US" noProof="0" dirty="0">
              <a:latin typeface="Cambria"/>
            </a:endParaRPr>
          </a:p>
        </p:txBody>
      </p:sp>
      <p:sp>
        <p:nvSpPr>
          <p:cNvPr id="67609" name="Content Placeholder 2"/>
          <p:cNvSpPr>
            <a:spLocks noGrp="1"/>
          </p:cNvSpPr>
          <p:nvPr>
            <p:ph idx="4294967295"/>
          </p:nvPr>
        </p:nvSpPr>
        <p:spPr>
          <a:xfrm>
            <a:off x="6583364" y="1812925"/>
            <a:ext cx="3881437" cy="4787900"/>
          </a:xfrm>
        </p:spPr>
        <p:txBody>
          <a:bodyPr/>
          <a:lstStyle/>
          <a:p>
            <a:r>
              <a:rPr lang="tr-TR" altLang="en-US" sz="2400" noProof="0" dirty="0">
                <a:solidFill>
                  <a:srgbClr val="669900"/>
                </a:solidFill>
              </a:rPr>
              <a:t>Arzda sola kayma:</a:t>
            </a:r>
          </a:p>
          <a:p>
            <a:r>
              <a:rPr lang="tr-TR" altLang="en-US" sz="2400" noProof="0" dirty="0"/>
              <a:t>Uyuşturucu satışında sadece ufak bir azalma.</a:t>
            </a:r>
          </a:p>
          <a:p>
            <a:r>
              <a:rPr lang="tr-TR" altLang="en-US" sz="2400" noProof="0" dirty="0"/>
              <a:t>Uyuşturucu fiyatında artış.</a:t>
            </a:r>
          </a:p>
          <a:p>
            <a:r>
              <a:rPr lang="tr-TR" altLang="en-US" sz="2400" noProof="0" dirty="0"/>
              <a:t>Uyuşturucu satışından elde edilen hasılatta artış.</a:t>
            </a:r>
          </a:p>
          <a:p>
            <a:r>
              <a:rPr lang="tr-TR" altLang="en-US" sz="2400" b="1" noProof="0" dirty="0"/>
              <a:t>Uyuşturucu satışını daha çekici hale getirebilir.</a:t>
            </a:r>
          </a:p>
        </p:txBody>
      </p:sp>
      <p:sp>
        <p:nvSpPr>
          <p:cNvPr id="5" name="Rectangle 4"/>
          <p:cNvSpPr/>
          <p:nvPr/>
        </p:nvSpPr>
        <p:spPr>
          <a:xfrm>
            <a:off x="2511425" y="2740025"/>
            <a:ext cx="1905000" cy="2895600"/>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tr-TR" dirty="0">
              <a:latin typeface="Cambria"/>
            </a:endParaRPr>
          </a:p>
        </p:txBody>
      </p:sp>
      <p:sp>
        <p:nvSpPr>
          <p:cNvPr id="6" name="Rectangle 5"/>
          <p:cNvSpPr/>
          <p:nvPr/>
        </p:nvSpPr>
        <p:spPr>
          <a:xfrm>
            <a:off x="2511425" y="3349625"/>
            <a:ext cx="2133600" cy="2286000"/>
          </a:xfrm>
          <a:prstGeom prst="rect">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tr-TR" dirty="0">
              <a:latin typeface="Cambria"/>
            </a:endParaRPr>
          </a:p>
        </p:txBody>
      </p:sp>
      <p:grpSp>
        <p:nvGrpSpPr>
          <p:cNvPr id="125957" name="Group 8"/>
          <p:cNvGrpSpPr>
            <a:grpSpLocks/>
          </p:cNvGrpSpPr>
          <p:nvPr/>
        </p:nvGrpSpPr>
        <p:grpSpPr bwMode="auto">
          <a:xfrm>
            <a:off x="2282857" y="1749425"/>
            <a:ext cx="3990975" cy="4481870"/>
            <a:chOff x="2394396" y="1531505"/>
            <a:chExt cx="3092004" cy="3400775"/>
          </a:xfrm>
        </p:grpSpPr>
        <p:cxnSp>
          <p:nvCxnSpPr>
            <p:cNvPr id="8" name="Straight Connector 7"/>
            <p:cNvCxnSpPr/>
            <p:nvPr/>
          </p:nvCxnSpPr>
          <p:spPr>
            <a:xfrm rot="5400000">
              <a:off x="1295666" y="3200439"/>
              <a:ext cx="259103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591182" y="4486318"/>
              <a:ext cx="266645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5979" name="TextBox 30"/>
            <p:cNvSpPr txBox="1">
              <a:spLocks noChangeArrowheads="1"/>
            </p:cNvSpPr>
            <p:nvPr/>
          </p:nvSpPr>
          <p:spPr bwMode="auto">
            <a:xfrm>
              <a:off x="2394396" y="1531505"/>
              <a:ext cx="354169" cy="397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2800" dirty="0">
                  <a:latin typeface="Cambria"/>
                  <a:cs typeface="Cambria"/>
                </a:rPr>
                <a:t>F</a:t>
              </a:r>
            </a:p>
          </p:txBody>
        </p:sp>
        <p:sp>
          <p:nvSpPr>
            <p:cNvPr id="125980" name="TextBox 31"/>
            <p:cNvSpPr txBox="1">
              <a:spLocks noChangeArrowheads="1"/>
            </p:cNvSpPr>
            <p:nvPr/>
          </p:nvSpPr>
          <p:spPr bwMode="auto">
            <a:xfrm>
              <a:off x="4876800" y="4535269"/>
              <a:ext cx="609600" cy="3970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2800" dirty="0">
                  <a:latin typeface="Cambria"/>
                  <a:cs typeface="Cambria"/>
                </a:rPr>
                <a:t>M</a:t>
              </a:r>
            </a:p>
          </p:txBody>
        </p:sp>
      </p:grpSp>
      <p:cxnSp>
        <p:nvCxnSpPr>
          <p:cNvPr id="12" name="Straight Connector 11"/>
          <p:cNvCxnSpPr/>
          <p:nvPr/>
        </p:nvCxnSpPr>
        <p:spPr>
          <a:xfrm rot="5400000" flipH="1" flipV="1">
            <a:off x="2865438" y="2570169"/>
            <a:ext cx="2611438" cy="2557463"/>
          </a:xfrm>
          <a:prstGeom prst="line">
            <a:avLst/>
          </a:prstGeom>
          <a:ln w="50800">
            <a:solidFill>
              <a:srgbClr val="F0B884"/>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416425" y="2740025"/>
            <a:ext cx="0" cy="290195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flipV="1">
            <a:off x="2511425" y="3349625"/>
            <a:ext cx="20574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5961" name="TextBox 10"/>
          <p:cNvSpPr txBox="1">
            <a:spLocks noChangeArrowheads="1"/>
          </p:cNvSpPr>
          <p:nvPr/>
        </p:nvSpPr>
        <p:spPr bwMode="auto">
          <a:xfrm>
            <a:off x="5102225" y="4870497"/>
            <a:ext cx="5588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tr-TR" altLang="en-US" sz="2800" dirty="0">
                <a:latin typeface="Cambria"/>
                <a:cs typeface="Cambria"/>
              </a:rPr>
              <a:t>T</a:t>
            </a:r>
            <a:endParaRPr lang="tr-TR" altLang="en-US" sz="2800" baseline="-25000" dirty="0">
              <a:latin typeface="Cambria"/>
              <a:cs typeface="Cambria"/>
            </a:endParaRPr>
          </a:p>
        </p:txBody>
      </p:sp>
      <p:sp>
        <p:nvSpPr>
          <p:cNvPr id="67594" name="TextBox 11"/>
          <p:cNvSpPr txBox="1">
            <a:spLocks noChangeArrowheads="1"/>
          </p:cNvSpPr>
          <p:nvPr/>
        </p:nvSpPr>
        <p:spPr bwMode="auto">
          <a:xfrm>
            <a:off x="4749832" y="1825626"/>
            <a:ext cx="885825"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tr-TR" altLang="en-US" sz="2800" dirty="0">
                <a:latin typeface="Cambria"/>
                <a:cs typeface="Cambria"/>
              </a:rPr>
              <a:t>A</a:t>
            </a:r>
            <a:r>
              <a:rPr lang="tr-TR" altLang="en-US" sz="2800" baseline="-25000" dirty="0">
                <a:latin typeface="Cambria"/>
                <a:cs typeface="Cambria"/>
              </a:rPr>
              <a:t>2</a:t>
            </a:r>
          </a:p>
        </p:txBody>
      </p:sp>
      <p:sp>
        <p:nvSpPr>
          <p:cNvPr id="125963" name="TextBox 14"/>
          <p:cNvSpPr txBox="1">
            <a:spLocks noChangeArrowheads="1"/>
          </p:cNvSpPr>
          <p:nvPr/>
        </p:nvSpPr>
        <p:spPr bwMode="auto">
          <a:xfrm>
            <a:off x="5435632" y="2130472"/>
            <a:ext cx="885825"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tr-TR" altLang="en-US" sz="2800" dirty="0">
                <a:latin typeface="Cambria"/>
                <a:cs typeface="Cambria"/>
              </a:rPr>
              <a:t>A</a:t>
            </a:r>
            <a:r>
              <a:rPr lang="tr-TR" altLang="en-US" sz="2800" baseline="-25000" dirty="0">
                <a:latin typeface="Cambria"/>
                <a:cs typeface="Cambria"/>
              </a:rPr>
              <a:t>1</a:t>
            </a:r>
          </a:p>
        </p:txBody>
      </p:sp>
      <p:cxnSp>
        <p:nvCxnSpPr>
          <p:cNvPr id="18" name="Straight Connector 17"/>
          <p:cNvCxnSpPr/>
          <p:nvPr/>
        </p:nvCxnSpPr>
        <p:spPr>
          <a:xfrm>
            <a:off x="4645025" y="3349625"/>
            <a:ext cx="0" cy="2286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flipV="1">
            <a:off x="2511457" y="2740025"/>
            <a:ext cx="1814513"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7598" name="TextBox 18"/>
          <p:cNvSpPr txBox="1">
            <a:spLocks noChangeArrowheads="1"/>
          </p:cNvSpPr>
          <p:nvPr/>
        </p:nvSpPr>
        <p:spPr bwMode="auto">
          <a:xfrm>
            <a:off x="4413282" y="2633663"/>
            <a:ext cx="68897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tr-TR" altLang="en-US" sz="1800" dirty="0">
                <a:latin typeface="Cambria"/>
                <a:cs typeface="Cambria"/>
              </a:rPr>
              <a:t>E</a:t>
            </a:r>
            <a:r>
              <a:rPr lang="tr-TR" altLang="en-US" sz="1800" baseline="-25000" dirty="0">
                <a:latin typeface="Cambria"/>
                <a:cs typeface="Cambria"/>
              </a:rPr>
              <a:t>2</a:t>
            </a:r>
          </a:p>
        </p:txBody>
      </p:sp>
      <p:sp>
        <p:nvSpPr>
          <p:cNvPr id="125967" name="TextBox 19"/>
          <p:cNvSpPr txBox="1">
            <a:spLocks noChangeArrowheads="1"/>
          </p:cNvSpPr>
          <p:nvPr/>
        </p:nvSpPr>
        <p:spPr bwMode="auto">
          <a:xfrm>
            <a:off x="4721257" y="3243263"/>
            <a:ext cx="68897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tr-TR" altLang="en-US" sz="1800" dirty="0">
                <a:latin typeface="Cambria"/>
                <a:cs typeface="Cambria"/>
              </a:rPr>
              <a:t>E</a:t>
            </a:r>
            <a:r>
              <a:rPr lang="tr-TR" altLang="en-US" sz="1800" baseline="-25000" dirty="0">
                <a:latin typeface="Cambria"/>
                <a:cs typeface="Cambria"/>
              </a:rPr>
              <a:t>1</a:t>
            </a:r>
          </a:p>
        </p:txBody>
      </p:sp>
      <p:sp>
        <p:nvSpPr>
          <p:cNvPr id="125968" name="TextBox 20"/>
          <p:cNvSpPr txBox="1">
            <a:spLocks noChangeArrowheads="1"/>
          </p:cNvSpPr>
          <p:nvPr/>
        </p:nvSpPr>
        <p:spPr bwMode="auto">
          <a:xfrm>
            <a:off x="4489482" y="5756275"/>
            <a:ext cx="688975"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tr-TR" altLang="en-US" sz="2000" dirty="0">
                <a:latin typeface="Cambria"/>
                <a:cs typeface="Cambria"/>
              </a:rPr>
              <a:t>M</a:t>
            </a:r>
            <a:r>
              <a:rPr lang="tr-TR" altLang="en-US" sz="2000" baseline="-25000" dirty="0">
                <a:latin typeface="Cambria"/>
                <a:cs typeface="Cambria"/>
              </a:rPr>
              <a:t>1</a:t>
            </a:r>
          </a:p>
        </p:txBody>
      </p:sp>
      <p:sp>
        <p:nvSpPr>
          <p:cNvPr id="67601" name="TextBox 21"/>
          <p:cNvSpPr txBox="1">
            <a:spLocks noChangeArrowheads="1"/>
          </p:cNvSpPr>
          <p:nvPr/>
        </p:nvSpPr>
        <p:spPr bwMode="auto">
          <a:xfrm>
            <a:off x="4151313" y="5730875"/>
            <a:ext cx="493712"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tr-TR" altLang="en-US" sz="2000" dirty="0">
                <a:latin typeface="Cambria"/>
                <a:cs typeface="Cambria"/>
              </a:rPr>
              <a:t>M</a:t>
            </a:r>
            <a:r>
              <a:rPr lang="tr-TR" altLang="en-US" sz="2000" baseline="-25000" dirty="0">
                <a:latin typeface="Cambria"/>
                <a:cs typeface="Cambria"/>
              </a:rPr>
              <a:t>2</a:t>
            </a:r>
          </a:p>
        </p:txBody>
      </p:sp>
      <p:sp>
        <p:nvSpPr>
          <p:cNvPr id="125970" name="TextBox 22"/>
          <p:cNvSpPr txBox="1">
            <a:spLocks noChangeArrowheads="1"/>
          </p:cNvSpPr>
          <p:nvPr/>
        </p:nvSpPr>
        <p:spPr bwMode="auto">
          <a:xfrm>
            <a:off x="2054225" y="3121025"/>
            <a:ext cx="53340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tr-TR" altLang="en-US" sz="2000" dirty="0">
                <a:latin typeface="Cambria"/>
                <a:cs typeface="Cambria"/>
              </a:rPr>
              <a:t>F</a:t>
            </a:r>
            <a:r>
              <a:rPr lang="tr-TR" altLang="en-US" sz="2000" baseline="-25000" dirty="0">
                <a:latin typeface="Cambria"/>
                <a:cs typeface="Cambria"/>
              </a:rPr>
              <a:t>1</a:t>
            </a:r>
          </a:p>
        </p:txBody>
      </p:sp>
      <p:sp>
        <p:nvSpPr>
          <p:cNvPr id="67603" name="TextBox 23"/>
          <p:cNvSpPr txBox="1">
            <a:spLocks noChangeArrowheads="1"/>
          </p:cNvSpPr>
          <p:nvPr/>
        </p:nvSpPr>
        <p:spPr bwMode="auto">
          <a:xfrm>
            <a:off x="2054225" y="2511425"/>
            <a:ext cx="60960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tr-TR" altLang="en-US" sz="2000" dirty="0">
                <a:latin typeface="Cambria"/>
                <a:cs typeface="Cambria"/>
              </a:rPr>
              <a:t>F</a:t>
            </a:r>
            <a:r>
              <a:rPr lang="tr-TR" altLang="en-US" sz="2000" baseline="-25000" dirty="0">
                <a:latin typeface="Cambria"/>
                <a:cs typeface="Cambria"/>
              </a:rPr>
              <a:t>2</a:t>
            </a:r>
          </a:p>
        </p:txBody>
      </p:sp>
      <p:cxnSp>
        <p:nvCxnSpPr>
          <p:cNvPr id="26" name="Straight Arrow Connector 25"/>
          <p:cNvCxnSpPr/>
          <p:nvPr/>
        </p:nvCxnSpPr>
        <p:spPr>
          <a:xfrm flipH="1">
            <a:off x="4721225" y="2511425"/>
            <a:ext cx="609600" cy="0"/>
          </a:xfrm>
          <a:prstGeom prst="straightConnector1">
            <a:avLst/>
          </a:prstGeom>
          <a:ln w="38100">
            <a:solidFill>
              <a:srgbClr val="00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054225" y="2740025"/>
            <a:ext cx="0" cy="59213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4381504" y="6245225"/>
            <a:ext cx="263525"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111625" y="1978025"/>
            <a:ext cx="1066800" cy="2895600"/>
          </a:xfrm>
          <a:prstGeom prst="line">
            <a:avLst/>
          </a:prstGeom>
          <a:ln w="50800">
            <a:solidFill>
              <a:srgbClr val="456C7A"/>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2697193" y="2282825"/>
            <a:ext cx="2176463" cy="2230438"/>
          </a:xfrm>
          <a:prstGeom prst="line">
            <a:avLst/>
          </a:prstGeom>
          <a:ln w="50800">
            <a:solidFill>
              <a:srgbClr val="C8583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08246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par>
                                <p:cTn id="8" presetID="22" presetClass="entr" presetSubtype="4"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down)">
                                      <p:cBhvr>
                                        <p:cTn id="10" dur="500"/>
                                        <p:tgtEl>
                                          <p:spTgt spid="3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7594"/>
                                        </p:tgtEl>
                                        <p:attrNameLst>
                                          <p:attrName>style.visibility</p:attrName>
                                        </p:attrNameLst>
                                      </p:cBhvr>
                                      <p:to>
                                        <p:strVal val="visible"/>
                                      </p:to>
                                    </p:set>
                                    <p:animEffect transition="in" filter="wipe(down)">
                                      <p:cBhvr>
                                        <p:cTn id="13" dur="500"/>
                                        <p:tgtEl>
                                          <p:spTgt spid="6759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7598"/>
                                        </p:tgtEl>
                                        <p:attrNameLst>
                                          <p:attrName>style.visibility</p:attrName>
                                        </p:attrNameLst>
                                      </p:cBhvr>
                                      <p:to>
                                        <p:strVal val="visible"/>
                                      </p:to>
                                    </p:set>
                                    <p:animEffect transition="in" filter="wipe(down)">
                                      <p:cBhvr>
                                        <p:cTn id="16" dur="500"/>
                                        <p:tgtEl>
                                          <p:spTgt spid="67598"/>
                                        </p:tgtEl>
                                      </p:cBhvr>
                                    </p:animEffect>
                                  </p:childTnLst>
                                </p:cTn>
                              </p:par>
                              <p:par>
                                <p:cTn id="17" presetID="22" presetClass="entr" presetSubtype="4"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down)">
                                      <p:cBhvr>
                                        <p:cTn id="19" dur="500"/>
                                        <p:tgtEl>
                                          <p:spTgt spid="19"/>
                                        </p:tgtEl>
                                      </p:cBhvr>
                                    </p:animEffect>
                                  </p:childTnLst>
                                </p:cTn>
                              </p:par>
                              <p:par>
                                <p:cTn id="20" presetID="22" presetClass="entr" presetSubtype="4"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21" fill="hold" nodeType="clickEffect">
                                  <p:stCondLst>
                                    <p:cond delay="0"/>
                                  </p:stCondLst>
                                  <p:childTnLst>
                                    <p:set>
                                      <p:cBhvr>
                                        <p:cTn id="26" dur="1" fill="hold">
                                          <p:stCondLst>
                                            <p:cond delay="0"/>
                                          </p:stCondLst>
                                        </p:cTn>
                                        <p:tgtEl>
                                          <p:spTgt spid="67609">
                                            <p:txEl>
                                              <p:pRg st="1" end="1"/>
                                            </p:txEl>
                                          </p:spTgt>
                                        </p:tgtEl>
                                        <p:attrNameLst>
                                          <p:attrName>style.visibility</p:attrName>
                                        </p:attrNameLst>
                                      </p:cBhvr>
                                      <p:to>
                                        <p:strVal val="visible"/>
                                      </p:to>
                                    </p:set>
                                    <p:animEffect transition="in" filter="barn(inVertical)">
                                      <p:cBhvr>
                                        <p:cTn id="27" dur="500"/>
                                        <p:tgtEl>
                                          <p:spTgt spid="67609">
                                            <p:txEl>
                                              <p:pRg st="1" end="1"/>
                                            </p:txEl>
                                          </p:spTgt>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67601"/>
                                        </p:tgtEl>
                                        <p:attrNameLst>
                                          <p:attrName>style.visibility</p:attrName>
                                        </p:attrNameLst>
                                      </p:cBhvr>
                                      <p:to>
                                        <p:strVal val="visible"/>
                                      </p:to>
                                    </p:set>
                                    <p:animEffect transition="in" filter="wipe(down)">
                                      <p:cBhvr>
                                        <p:cTn id="30" dur="500"/>
                                        <p:tgtEl>
                                          <p:spTgt spid="67601"/>
                                        </p:tgtEl>
                                      </p:cBhvr>
                                    </p:animEffect>
                                  </p:childTnLst>
                                </p:cTn>
                              </p:par>
                              <p:par>
                                <p:cTn id="31" presetID="22" presetClass="entr" presetSubtype="4"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wipe(down)">
                                      <p:cBhvr>
                                        <p:cTn id="33" dur="500"/>
                                        <p:tgtEl>
                                          <p:spTgt spid="28"/>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4" fill="hold"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down)">
                                      <p:cBhvr>
                                        <p:cTn id="38" dur="500"/>
                                        <p:tgtEl>
                                          <p:spTgt spid="27"/>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67603"/>
                                        </p:tgtEl>
                                        <p:attrNameLst>
                                          <p:attrName>style.visibility</p:attrName>
                                        </p:attrNameLst>
                                      </p:cBhvr>
                                      <p:to>
                                        <p:strVal val="visible"/>
                                      </p:to>
                                    </p:set>
                                    <p:animEffect transition="in" filter="wipe(down)">
                                      <p:cBhvr>
                                        <p:cTn id="41" dur="500"/>
                                        <p:tgtEl>
                                          <p:spTgt spid="67603"/>
                                        </p:tgtEl>
                                      </p:cBhvr>
                                    </p:animEffect>
                                  </p:childTnLst>
                                </p:cTn>
                              </p:par>
                              <p:par>
                                <p:cTn id="42" presetID="16" presetClass="entr" presetSubtype="21" fill="hold" nodeType="withEffect">
                                  <p:stCondLst>
                                    <p:cond delay="0"/>
                                  </p:stCondLst>
                                  <p:childTnLst>
                                    <p:set>
                                      <p:cBhvr>
                                        <p:cTn id="43" dur="1" fill="hold">
                                          <p:stCondLst>
                                            <p:cond delay="0"/>
                                          </p:stCondLst>
                                        </p:cTn>
                                        <p:tgtEl>
                                          <p:spTgt spid="67609">
                                            <p:txEl>
                                              <p:pRg st="2" end="2"/>
                                            </p:txEl>
                                          </p:spTgt>
                                        </p:tgtEl>
                                        <p:attrNameLst>
                                          <p:attrName>style.visibility</p:attrName>
                                        </p:attrNameLst>
                                      </p:cBhvr>
                                      <p:to>
                                        <p:strVal val="visible"/>
                                      </p:to>
                                    </p:set>
                                    <p:animEffect transition="in" filter="barn(inVertical)">
                                      <p:cBhvr>
                                        <p:cTn id="44" dur="500"/>
                                        <p:tgtEl>
                                          <p:spTgt spid="67609">
                                            <p:txEl>
                                              <p:pRg st="2" end="2"/>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6" presetClass="entr" presetSubtype="21" fill="hold" nodeType="clickEffect">
                                  <p:stCondLst>
                                    <p:cond delay="0"/>
                                  </p:stCondLst>
                                  <p:childTnLst>
                                    <p:set>
                                      <p:cBhvr>
                                        <p:cTn id="48" dur="1" fill="hold">
                                          <p:stCondLst>
                                            <p:cond delay="0"/>
                                          </p:stCondLst>
                                        </p:cTn>
                                        <p:tgtEl>
                                          <p:spTgt spid="67609">
                                            <p:txEl>
                                              <p:pRg st="3" end="3"/>
                                            </p:txEl>
                                          </p:spTgt>
                                        </p:tgtEl>
                                        <p:attrNameLst>
                                          <p:attrName>style.visibility</p:attrName>
                                        </p:attrNameLst>
                                      </p:cBhvr>
                                      <p:to>
                                        <p:strVal val="visible"/>
                                      </p:to>
                                    </p:set>
                                    <p:animEffect transition="in" filter="barn(inVertical)">
                                      <p:cBhvr>
                                        <p:cTn id="49" dur="500"/>
                                        <p:tgtEl>
                                          <p:spTgt spid="67609">
                                            <p:txEl>
                                              <p:pRg st="3" end="3"/>
                                            </p:txEl>
                                          </p:spTgt>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wipe(down)">
                                      <p:cBhvr>
                                        <p:cTn id="52" dur="500"/>
                                        <p:tgtEl>
                                          <p:spTgt spid="5"/>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6" presetClass="entr" presetSubtype="21" fill="hold" nodeType="clickEffect">
                                  <p:stCondLst>
                                    <p:cond delay="0"/>
                                  </p:stCondLst>
                                  <p:childTnLst>
                                    <p:set>
                                      <p:cBhvr>
                                        <p:cTn id="56" dur="1" fill="hold">
                                          <p:stCondLst>
                                            <p:cond delay="0"/>
                                          </p:stCondLst>
                                        </p:cTn>
                                        <p:tgtEl>
                                          <p:spTgt spid="67609">
                                            <p:txEl>
                                              <p:pRg st="4" end="4"/>
                                            </p:txEl>
                                          </p:spTgt>
                                        </p:tgtEl>
                                        <p:attrNameLst>
                                          <p:attrName>style.visibility</p:attrName>
                                        </p:attrNameLst>
                                      </p:cBhvr>
                                      <p:to>
                                        <p:strVal val="visible"/>
                                      </p:to>
                                    </p:set>
                                    <p:animEffect transition="in" filter="barn(inVertical)">
                                      <p:cBhvr>
                                        <p:cTn id="57" dur="500"/>
                                        <p:tgtEl>
                                          <p:spTgt spid="6760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7594" grpId="0"/>
      <p:bldP spid="67598" grpId="0"/>
      <p:bldP spid="67601" grpId="0"/>
      <p:bldP spid="6760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Title 1"/>
          <p:cNvSpPr>
            <a:spLocks noGrp="1"/>
          </p:cNvSpPr>
          <p:nvPr>
            <p:ph type="title"/>
          </p:nvPr>
        </p:nvSpPr>
        <p:spPr/>
        <p:txBody>
          <a:bodyPr/>
          <a:lstStyle/>
          <a:p>
            <a:r>
              <a:rPr lang="tr-TR" altLang="en-US" dirty="0">
                <a:latin typeface="Cambria"/>
              </a:rPr>
              <a:t>Uyuşturucu Madde Esnekliği ve Hasılat</a:t>
            </a:r>
            <a:endParaRPr lang="tr-TR" altLang="en-US" noProof="0" dirty="0">
              <a:latin typeface="Cambria"/>
            </a:endParaRPr>
          </a:p>
        </p:txBody>
      </p:sp>
      <p:sp>
        <p:nvSpPr>
          <p:cNvPr id="68611" name="Content Placeholder 2"/>
          <p:cNvSpPr>
            <a:spLocks noGrp="1"/>
          </p:cNvSpPr>
          <p:nvPr>
            <p:ph idx="1"/>
          </p:nvPr>
        </p:nvSpPr>
        <p:spPr/>
        <p:txBody>
          <a:bodyPr/>
          <a:lstStyle/>
          <a:p>
            <a:r>
              <a:rPr lang="tr-TR" altLang="en-US" noProof="0" dirty="0"/>
              <a:t>Talepte sola kayma olursa ne olur?</a:t>
            </a:r>
          </a:p>
          <a:p>
            <a:pPr lvl="1"/>
            <a:r>
              <a:rPr lang="tr-TR" altLang="en-US" noProof="0" dirty="0"/>
              <a:t>Miktar bir önceki duruma göre daha fazla düşer.</a:t>
            </a:r>
          </a:p>
          <a:p>
            <a:pPr lvl="1"/>
            <a:r>
              <a:rPr lang="tr-TR" altLang="en-US" noProof="0" dirty="0"/>
              <a:t>Uyuşturucu satışından elde edilen hasılat düşer.</a:t>
            </a:r>
          </a:p>
        </p:txBody>
      </p:sp>
    </p:spTree>
    <p:extLst>
      <p:ext uri="{BB962C8B-B14F-4D97-AF65-F5344CB8AC3E}">
        <p14:creationId xmlns:p14="http://schemas.microsoft.com/office/powerpoint/2010/main" val="30472769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68611">
                                            <p:txEl>
                                              <p:pRg st="1" end="1"/>
                                            </p:txEl>
                                          </p:spTgt>
                                        </p:tgtEl>
                                        <p:attrNameLst>
                                          <p:attrName>style.visibility</p:attrName>
                                        </p:attrNameLst>
                                      </p:cBhvr>
                                      <p:to>
                                        <p:strVal val="visible"/>
                                      </p:to>
                                    </p:set>
                                    <p:animEffect transition="in" filter="barn(inVertical)">
                                      <p:cBhvr>
                                        <p:cTn id="7" dur="500"/>
                                        <p:tgtEl>
                                          <p:spTgt spid="68611">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68611">
                                            <p:txEl>
                                              <p:pRg st="2" end="2"/>
                                            </p:txEl>
                                          </p:spTgt>
                                        </p:tgtEl>
                                        <p:attrNameLst>
                                          <p:attrName>style.visibility</p:attrName>
                                        </p:attrNameLst>
                                      </p:cBhvr>
                                      <p:to>
                                        <p:strVal val="visible"/>
                                      </p:to>
                                    </p:set>
                                    <p:animEffect transition="in" filter="barn(inVertical)">
                                      <p:cBhvr>
                                        <p:cTn id="10" dur="500"/>
                                        <p:tgtEl>
                                          <p:spTgt spid="686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Title 1"/>
          <p:cNvSpPr>
            <a:spLocks noGrp="1"/>
          </p:cNvSpPr>
          <p:nvPr>
            <p:ph type="title"/>
          </p:nvPr>
        </p:nvSpPr>
        <p:spPr>
          <a:xfrm>
            <a:off x="1069473" y="0"/>
            <a:ext cx="10253579" cy="1519238"/>
          </a:xfrm>
        </p:spPr>
        <p:txBody>
          <a:bodyPr/>
          <a:lstStyle/>
          <a:p>
            <a:pPr algn="ctr"/>
            <a:r>
              <a:rPr lang="tr-TR" altLang="en-US" dirty="0">
                <a:latin typeface="Cambria"/>
              </a:rPr>
              <a:t>Uyuşturucu Madde Esnekliği ve Hasılat</a:t>
            </a:r>
            <a:endParaRPr lang="tr-TR" altLang="en-US" noProof="0" dirty="0">
              <a:latin typeface="Cambria"/>
            </a:endParaRPr>
          </a:p>
        </p:txBody>
      </p:sp>
      <p:sp>
        <p:nvSpPr>
          <p:cNvPr id="69657" name="Content Placeholder 2"/>
          <p:cNvSpPr>
            <a:spLocks noGrp="1"/>
          </p:cNvSpPr>
          <p:nvPr>
            <p:ph idx="4294967295"/>
          </p:nvPr>
        </p:nvSpPr>
        <p:spPr>
          <a:xfrm>
            <a:off x="6956457" y="1819276"/>
            <a:ext cx="3711575" cy="4633913"/>
          </a:xfrm>
        </p:spPr>
        <p:txBody>
          <a:bodyPr/>
          <a:lstStyle/>
          <a:p>
            <a:r>
              <a:rPr lang="tr-TR" altLang="en-US" sz="2400" noProof="0" dirty="0">
                <a:solidFill>
                  <a:srgbClr val="669900"/>
                </a:solidFill>
              </a:rPr>
              <a:t>Talepte sola kayma</a:t>
            </a:r>
          </a:p>
          <a:p>
            <a:r>
              <a:rPr lang="tr-TR" altLang="en-US" sz="2400" noProof="0" dirty="0"/>
              <a:t>Uyuşturucu satışında büyük düşüş</a:t>
            </a:r>
          </a:p>
          <a:p>
            <a:r>
              <a:rPr lang="tr-TR" altLang="en-US" sz="2400" noProof="0" dirty="0"/>
              <a:t>Uyuşturucu fiyatlarında düşüş</a:t>
            </a:r>
          </a:p>
          <a:p>
            <a:r>
              <a:rPr lang="tr-TR" altLang="en-US" sz="2400" noProof="0" dirty="0"/>
              <a:t>Uyuşturucu satışından elde edilen hasılatta düşüş</a:t>
            </a:r>
          </a:p>
          <a:p>
            <a:r>
              <a:rPr lang="tr-TR" altLang="en-US" sz="2400" b="1" noProof="0" dirty="0"/>
              <a:t>Uyuşturucu satıcılığı daha az çekici hale gelir.</a:t>
            </a:r>
          </a:p>
        </p:txBody>
      </p:sp>
      <p:sp>
        <p:nvSpPr>
          <p:cNvPr id="5" name="Rectangle 4"/>
          <p:cNvSpPr/>
          <p:nvPr/>
        </p:nvSpPr>
        <p:spPr>
          <a:xfrm>
            <a:off x="2733675" y="4075113"/>
            <a:ext cx="1371600" cy="1600200"/>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tr-TR" dirty="0">
              <a:latin typeface="Cambria"/>
            </a:endParaRPr>
          </a:p>
        </p:txBody>
      </p:sp>
      <p:sp>
        <p:nvSpPr>
          <p:cNvPr id="6" name="Rectangle 5"/>
          <p:cNvSpPr/>
          <p:nvPr/>
        </p:nvSpPr>
        <p:spPr>
          <a:xfrm>
            <a:off x="2746375" y="3336925"/>
            <a:ext cx="2057400" cy="2286000"/>
          </a:xfrm>
          <a:prstGeom prst="rect">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tr-TR" dirty="0">
              <a:latin typeface="Cambria"/>
            </a:endParaRPr>
          </a:p>
        </p:txBody>
      </p:sp>
      <p:grpSp>
        <p:nvGrpSpPr>
          <p:cNvPr id="130053" name="Group 8"/>
          <p:cNvGrpSpPr>
            <a:grpSpLocks/>
          </p:cNvGrpSpPr>
          <p:nvPr/>
        </p:nvGrpSpPr>
        <p:grpSpPr bwMode="auto">
          <a:xfrm>
            <a:off x="2141540" y="2092329"/>
            <a:ext cx="4327525" cy="4138891"/>
            <a:chOff x="2133600" y="1792069"/>
            <a:chExt cx="3352800" cy="3140166"/>
          </a:xfrm>
        </p:grpSpPr>
        <p:cxnSp>
          <p:nvCxnSpPr>
            <p:cNvPr id="8" name="Straight Connector 7"/>
            <p:cNvCxnSpPr/>
            <p:nvPr/>
          </p:nvCxnSpPr>
          <p:spPr>
            <a:xfrm rot="5400000">
              <a:off x="1295768" y="3200653"/>
              <a:ext cx="25907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591135" y="4496020"/>
              <a:ext cx="266649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0075" name="TextBox 30"/>
            <p:cNvSpPr txBox="1">
              <a:spLocks noChangeArrowheads="1"/>
            </p:cNvSpPr>
            <p:nvPr/>
          </p:nvSpPr>
          <p:spPr bwMode="auto">
            <a:xfrm>
              <a:off x="2133600" y="1792069"/>
              <a:ext cx="609600" cy="396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2800" dirty="0">
                  <a:latin typeface="Cambria"/>
                  <a:cs typeface="Cambria"/>
                </a:rPr>
                <a:t>F</a:t>
              </a:r>
            </a:p>
          </p:txBody>
        </p:sp>
        <p:sp>
          <p:nvSpPr>
            <p:cNvPr id="130076" name="TextBox 31"/>
            <p:cNvSpPr txBox="1">
              <a:spLocks noChangeArrowheads="1"/>
            </p:cNvSpPr>
            <p:nvPr/>
          </p:nvSpPr>
          <p:spPr bwMode="auto">
            <a:xfrm>
              <a:off x="4876800" y="4535269"/>
              <a:ext cx="609600" cy="396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2800" dirty="0">
                  <a:latin typeface="Cambria"/>
                  <a:cs typeface="Cambria"/>
                </a:rPr>
                <a:t>M</a:t>
              </a:r>
            </a:p>
          </p:txBody>
        </p:sp>
      </p:grpSp>
      <p:cxnSp>
        <p:nvCxnSpPr>
          <p:cNvPr id="12" name="Straight Connector 11"/>
          <p:cNvCxnSpPr/>
          <p:nvPr/>
        </p:nvCxnSpPr>
        <p:spPr>
          <a:xfrm rot="5400000" flipH="1" flipV="1">
            <a:off x="3000376" y="2570169"/>
            <a:ext cx="2611438" cy="2557463"/>
          </a:xfrm>
          <a:prstGeom prst="line">
            <a:avLst/>
          </a:prstGeom>
          <a:ln w="50800">
            <a:solidFill>
              <a:srgbClr val="C8583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359151" y="2057400"/>
            <a:ext cx="1066800" cy="2895600"/>
          </a:xfrm>
          <a:prstGeom prst="line">
            <a:avLst/>
          </a:prstGeom>
          <a:ln w="50800">
            <a:solidFill>
              <a:srgbClr val="456C7A"/>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3305176" y="4852988"/>
            <a:ext cx="160655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0800000">
            <a:off x="2732120" y="4049713"/>
            <a:ext cx="1277937"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0058" name="TextBox 10"/>
          <p:cNvSpPr txBox="1">
            <a:spLocks noChangeArrowheads="1"/>
          </p:cNvSpPr>
          <p:nvPr/>
        </p:nvSpPr>
        <p:spPr bwMode="auto">
          <a:xfrm>
            <a:off x="5653088" y="2203497"/>
            <a:ext cx="5588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tr-TR" altLang="en-US" sz="2800" dirty="0">
                <a:latin typeface="Cambria"/>
                <a:cs typeface="Cambria"/>
              </a:rPr>
              <a:t>A</a:t>
            </a:r>
            <a:endParaRPr lang="tr-TR" altLang="en-US" sz="2800" baseline="-25000" dirty="0">
              <a:latin typeface="Cambria"/>
              <a:cs typeface="Cambria"/>
            </a:endParaRPr>
          </a:p>
        </p:txBody>
      </p:sp>
      <p:sp>
        <p:nvSpPr>
          <p:cNvPr id="69643" name="TextBox 11"/>
          <p:cNvSpPr txBox="1">
            <a:spLocks noChangeArrowheads="1"/>
          </p:cNvSpPr>
          <p:nvPr/>
        </p:nvSpPr>
        <p:spPr bwMode="auto">
          <a:xfrm>
            <a:off x="4183094" y="5026025"/>
            <a:ext cx="885825"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tr-TR" altLang="en-US" sz="2800" dirty="0">
                <a:latin typeface="Cambria"/>
                <a:cs typeface="Cambria"/>
              </a:rPr>
              <a:t>T</a:t>
            </a:r>
            <a:r>
              <a:rPr lang="tr-TR" altLang="en-US" sz="2800" baseline="-25000" dirty="0">
                <a:latin typeface="Cambria"/>
                <a:cs typeface="Cambria"/>
              </a:rPr>
              <a:t>2</a:t>
            </a:r>
          </a:p>
        </p:txBody>
      </p:sp>
      <p:sp>
        <p:nvSpPr>
          <p:cNvPr id="130060" name="TextBox 14"/>
          <p:cNvSpPr txBox="1">
            <a:spLocks noChangeArrowheads="1"/>
          </p:cNvSpPr>
          <p:nvPr/>
        </p:nvSpPr>
        <p:spPr bwMode="auto">
          <a:xfrm>
            <a:off x="5145120" y="4946650"/>
            <a:ext cx="885825"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tr-TR" altLang="en-US" sz="2800" dirty="0">
                <a:latin typeface="Cambria"/>
                <a:cs typeface="Cambria"/>
              </a:rPr>
              <a:t>T</a:t>
            </a:r>
            <a:r>
              <a:rPr lang="tr-TR" altLang="en-US" sz="2800" baseline="-25000" dirty="0">
                <a:latin typeface="Cambria"/>
                <a:cs typeface="Cambria"/>
              </a:rPr>
              <a:t>1</a:t>
            </a:r>
          </a:p>
        </p:txBody>
      </p:sp>
      <p:cxnSp>
        <p:nvCxnSpPr>
          <p:cNvPr id="19" name="Straight Connector 18"/>
          <p:cNvCxnSpPr/>
          <p:nvPr/>
        </p:nvCxnSpPr>
        <p:spPr>
          <a:xfrm rot="16200000" flipH="1">
            <a:off x="3692525" y="4551363"/>
            <a:ext cx="22098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0800000">
            <a:off x="2732088" y="3346450"/>
            <a:ext cx="1966912"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9647" name="TextBox 18"/>
          <p:cNvSpPr txBox="1">
            <a:spLocks noChangeArrowheads="1"/>
          </p:cNvSpPr>
          <p:nvPr/>
        </p:nvSpPr>
        <p:spPr bwMode="auto">
          <a:xfrm>
            <a:off x="4106895" y="3990975"/>
            <a:ext cx="68897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tr-TR" altLang="en-US" sz="1800" dirty="0">
                <a:latin typeface="Cambria"/>
                <a:cs typeface="Cambria"/>
              </a:rPr>
              <a:t>E</a:t>
            </a:r>
            <a:r>
              <a:rPr lang="tr-TR" altLang="en-US" sz="1800" baseline="-25000" dirty="0">
                <a:latin typeface="Cambria"/>
                <a:cs typeface="Cambria"/>
              </a:rPr>
              <a:t>2</a:t>
            </a:r>
          </a:p>
        </p:txBody>
      </p:sp>
      <p:sp>
        <p:nvSpPr>
          <p:cNvPr id="130064" name="TextBox 19"/>
          <p:cNvSpPr txBox="1">
            <a:spLocks noChangeArrowheads="1"/>
          </p:cNvSpPr>
          <p:nvPr/>
        </p:nvSpPr>
        <p:spPr bwMode="auto">
          <a:xfrm>
            <a:off x="4916519" y="3243263"/>
            <a:ext cx="68897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tr-TR" altLang="en-US" sz="1800" dirty="0">
                <a:latin typeface="Cambria"/>
                <a:cs typeface="Cambria"/>
              </a:rPr>
              <a:t>E</a:t>
            </a:r>
            <a:r>
              <a:rPr lang="tr-TR" altLang="en-US" sz="1800" baseline="-25000" dirty="0">
                <a:latin typeface="Cambria"/>
                <a:cs typeface="Cambria"/>
              </a:rPr>
              <a:t>1</a:t>
            </a:r>
          </a:p>
        </p:txBody>
      </p:sp>
      <p:sp>
        <p:nvSpPr>
          <p:cNvPr id="130065" name="TextBox 20"/>
          <p:cNvSpPr txBox="1">
            <a:spLocks noChangeArrowheads="1"/>
          </p:cNvSpPr>
          <p:nvPr/>
        </p:nvSpPr>
        <p:spPr bwMode="auto">
          <a:xfrm>
            <a:off x="4600607" y="5756275"/>
            <a:ext cx="688975"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tr-TR" altLang="en-US" sz="2000" dirty="0">
                <a:latin typeface="Cambria"/>
                <a:cs typeface="Cambria"/>
              </a:rPr>
              <a:t>M</a:t>
            </a:r>
            <a:r>
              <a:rPr lang="tr-TR" altLang="en-US" sz="2000" baseline="-25000" dirty="0">
                <a:latin typeface="Cambria"/>
                <a:cs typeface="Cambria"/>
              </a:rPr>
              <a:t>1</a:t>
            </a:r>
          </a:p>
        </p:txBody>
      </p:sp>
      <p:sp>
        <p:nvSpPr>
          <p:cNvPr id="69650" name="TextBox 21"/>
          <p:cNvSpPr txBox="1">
            <a:spLocks noChangeArrowheads="1"/>
          </p:cNvSpPr>
          <p:nvPr/>
        </p:nvSpPr>
        <p:spPr bwMode="auto">
          <a:xfrm>
            <a:off x="3813176" y="5730875"/>
            <a:ext cx="688975"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tr-TR" altLang="en-US" sz="2000" dirty="0">
                <a:latin typeface="Cambria"/>
                <a:cs typeface="Cambria"/>
              </a:rPr>
              <a:t>M</a:t>
            </a:r>
            <a:r>
              <a:rPr lang="tr-TR" altLang="en-US" sz="2000" baseline="-25000" dirty="0">
                <a:latin typeface="Cambria"/>
                <a:cs typeface="Cambria"/>
              </a:rPr>
              <a:t>2</a:t>
            </a:r>
          </a:p>
        </p:txBody>
      </p:sp>
      <p:sp>
        <p:nvSpPr>
          <p:cNvPr id="130067" name="TextBox 22"/>
          <p:cNvSpPr txBox="1">
            <a:spLocks noChangeArrowheads="1"/>
          </p:cNvSpPr>
          <p:nvPr/>
        </p:nvSpPr>
        <p:spPr bwMode="auto">
          <a:xfrm>
            <a:off x="1944719" y="3044825"/>
            <a:ext cx="688975"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tr-TR" altLang="en-US" sz="2000" dirty="0">
                <a:latin typeface="Cambria"/>
                <a:cs typeface="Cambria"/>
              </a:rPr>
              <a:t>F</a:t>
            </a:r>
            <a:r>
              <a:rPr lang="tr-TR" altLang="en-US" sz="2000" baseline="-25000" dirty="0">
                <a:latin typeface="Cambria"/>
                <a:cs typeface="Cambria"/>
              </a:rPr>
              <a:t>1</a:t>
            </a:r>
          </a:p>
        </p:txBody>
      </p:sp>
      <p:sp>
        <p:nvSpPr>
          <p:cNvPr id="69652" name="TextBox 23"/>
          <p:cNvSpPr txBox="1">
            <a:spLocks noChangeArrowheads="1"/>
          </p:cNvSpPr>
          <p:nvPr/>
        </p:nvSpPr>
        <p:spPr bwMode="auto">
          <a:xfrm>
            <a:off x="1944719" y="3748088"/>
            <a:ext cx="688975"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tr-TR" altLang="en-US" sz="2000" dirty="0">
                <a:latin typeface="Cambria"/>
                <a:cs typeface="Cambria"/>
              </a:rPr>
              <a:t>F</a:t>
            </a:r>
            <a:r>
              <a:rPr lang="tr-TR" altLang="en-US" sz="2000" baseline="-25000" dirty="0">
                <a:latin typeface="Cambria"/>
                <a:cs typeface="Cambria"/>
              </a:rPr>
              <a:t>2</a:t>
            </a:r>
          </a:p>
        </p:txBody>
      </p:sp>
      <p:cxnSp>
        <p:nvCxnSpPr>
          <p:cNvPr id="27" name="Straight Arrow Connector 26"/>
          <p:cNvCxnSpPr/>
          <p:nvPr/>
        </p:nvCxnSpPr>
        <p:spPr>
          <a:xfrm rot="10800000">
            <a:off x="3659188" y="2511472"/>
            <a:ext cx="646112" cy="317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5400000">
            <a:off x="2183637" y="3698085"/>
            <a:ext cx="701675"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10800000" flipV="1">
            <a:off x="4206876" y="5856335"/>
            <a:ext cx="492125" cy="317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306888" y="1978025"/>
            <a:ext cx="1066800" cy="2895600"/>
          </a:xfrm>
          <a:prstGeom prst="line">
            <a:avLst/>
          </a:prstGeom>
          <a:ln w="50800">
            <a:solidFill>
              <a:srgbClr val="89BCC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64337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9643"/>
                                        </p:tgtEl>
                                        <p:attrNameLst>
                                          <p:attrName>style.visibility</p:attrName>
                                        </p:attrNameLst>
                                      </p:cBhvr>
                                      <p:to>
                                        <p:strVal val="visible"/>
                                      </p:to>
                                    </p:set>
                                    <p:animEffect transition="in" filter="wipe(down)">
                                      <p:cBhvr>
                                        <p:cTn id="7" dur="500"/>
                                        <p:tgtEl>
                                          <p:spTgt spid="6964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9647"/>
                                        </p:tgtEl>
                                        <p:attrNameLst>
                                          <p:attrName>style.visibility</p:attrName>
                                        </p:attrNameLst>
                                      </p:cBhvr>
                                      <p:to>
                                        <p:strVal val="visible"/>
                                      </p:to>
                                    </p:set>
                                    <p:animEffect transition="in" filter="wipe(down)">
                                      <p:cBhvr>
                                        <p:cTn id="10" dur="500"/>
                                        <p:tgtEl>
                                          <p:spTgt spid="69647"/>
                                        </p:tgtEl>
                                      </p:cBhvr>
                                    </p:animEffect>
                                  </p:childTnLst>
                                </p:cTn>
                              </p:par>
                              <p:par>
                                <p:cTn id="11" presetID="22" presetClass="entr" presetSubtype="4"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ipe(down)">
                                      <p:cBhvr>
                                        <p:cTn id="13" dur="500"/>
                                        <p:tgtEl>
                                          <p:spTgt spid="27"/>
                                        </p:tgtEl>
                                      </p:cBhvr>
                                    </p:animEffect>
                                  </p:childTnLst>
                                </p:cTn>
                              </p:par>
                              <p:par>
                                <p:cTn id="14" presetID="22" presetClass="entr" presetSubtype="8"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par>
                                <p:cTn id="17" presetID="22" presetClass="entr" presetSubtype="4"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00"/>
                                        <p:tgtEl>
                                          <p:spTgt spid="15"/>
                                        </p:tgtEl>
                                      </p:cBhvr>
                                    </p:animEffect>
                                  </p:childTnLst>
                                </p:cTn>
                              </p:par>
                              <p:par>
                                <p:cTn id="20" presetID="22" presetClass="entr" presetSubtype="4"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down)">
                                      <p:cBhvr>
                                        <p:cTn id="27" dur="500"/>
                                        <p:tgtEl>
                                          <p:spTgt spid="29"/>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69650"/>
                                        </p:tgtEl>
                                        <p:attrNameLst>
                                          <p:attrName>style.visibility</p:attrName>
                                        </p:attrNameLst>
                                      </p:cBhvr>
                                      <p:to>
                                        <p:strVal val="visible"/>
                                      </p:to>
                                    </p:set>
                                    <p:animEffect transition="in" filter="wipe(down)">
                                      <p:cBhvr>
                                        <p:cTn id="30" dur="500"/>
                                        <p:tgtEl>
                                          <p:spTgt spid="69650"/>
                                        </p:tgtEl>
                                      </p:cBhvr>
                                    </p:animEffect>
                                  </p:childTnLst>
                                </p:cTn>
                              </p:par>
                              <p:par>
                                <p:cTn id="31" presetID="16" presetClass="entr" presetSubtype="21" fill="hold" nodeType="withEffect">
                                  <p:stCondLst>
                                    <p:cond delay="0"/>
                                  </p:stCondLst>
                                  <p:childTnLst>
                                    <p:set>
                                      <p:cBhvr>
                                        <p:cTn id="32" dur="1" fill="hold">
                                          <p:stCondLst>
                                            <p:cond delay="0"/>
                                          </p:stCondLst>
                                        </p:cTn>
                                        <p:tgtEl>
                                          <p:spTgt spid="69657">
                                            <p:txEl>
                                              <p:pRg st="1" end="1"/>
                                            </p:txEl>
                                          </p:spTgt>
                                        </p:tgtEl>
                                        <p:attrNameLst>
                                          <p:attrName>style.visibility</p:attrName>
                                        </p:attrNameLst>
                                      </p:cBhvr>
                                      <p:to>
                                        <p:strVal val="visible"/>
                                      </p:to>
                                    </p:set>
                                    <p:animEffect transition="in" filter="barn(inVertical)">
                                      <p:cBhvr>
                                        <p:cTn id="33" dur="500"/>
                                        <p:tgtEl>
                                          <p:spTgt spid="69657">
                                            <p:txEl>
                                              <p:pRg st="1" end="1"/>
                                            </p:txEl>
                                          </p:spTgt>
                                        </p:tgtEl>
                                      </p:cBhvr>
                                    </p:animEffect>
                                  </p:childTnLst>
                                </p:cTn>
                              </p:par>
                              <p:par>
                                <p:cTn id="34" presetID="16" presetClass="entr" presetSubtype="21" fill="hold" nodeType="withEffect">
                                  <p:stCondLst>
                                    <p:cond delay="0"/>
                                  </p:stCondLst>
                                  <p:childTnLst>
                                    <p:set>
                                      <p:cBhvr>
                                        <p:cTn id="35" dur="1" fill="hold">
                                          <p:stCondLst>
                                            <p:cond delay="0"/>
                                          </p:stCondLst>
                                        </p:cTn>
                                        <p:tgtEl>
                                          <p:spTgt spid="69657">
                                            <p:txEl>
                                              <p:pRg st="2" end="2"/>
                                            </p:txEl>
                                          </p:spTgt>
                                        </p:tgtEl>
                                        <p:attrNameLst>
                                          <p:attrName>style.visibility</p:attrName>
                                        </p:attrNameLst>
                                      </p:cBhvr>
                                      <p:to>
                                        <p:strVal val="visible"/>
                                      </p:to>
                                    </p:set>
                                    <p:animEffect transition="in" filter="barn(inVertical)">
                                      <p:cBhvr>
                                        <p:cTn id="36" dur="500"/>
                                        <p:tgtEl>
                                          <p:spTgt spid="69657">
                                            <p:txEl>
                                              <p:pRg st="2" end="2"/>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1"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wipe(up)">
                                      <p:cBhvr>
                                        <p:cTn id="41" dur="500"/>
                                        <p:tgtEl>
                                          <p:spTgt spid="28"/>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69652"/>
                                        </p:tgtEl>
                                        <p:attrNameLst>
                                          <p:attrName>style.visibility</p:attrName>
                                        </p:attrNameLst>
                                      </p:cBhvr>
                                      <p:to>
                                        <p:strVal val="visible"/>
                                      </p:to>
                                    </p:set>
                                    <p:animEffect transition="in" filter="wipe(down)">
                                      <p:cBhvr>
                                        <p:cTn id="44" dur="500"/>
                                        <p:tgtEl>
                                          <p:spTgt spid="69652"/>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wipe(down)">
                                      <p:cBhvr>
                                        <p:cTn id="49" dur="500"/>
                                        <p:tgtEl>
                                          <p:spTgt spid="5"/>
                                        </p:tgtEl>
                                      </p:cBhvr>
                                    </p:animEffect>
                                  </p:childTnLst>
                                </p:cTn>
                              </p:par>
                              <p:par>
                                <p:cTn id="50" presetID="16" presetClass="entr" presetSubtype="21" fill="hold" nodeType="withEffect">
                                  <p:stCondLst>
                                    <p:cond delay="0"/>
                                  </p:stCondLst>
                                  <p:childTnLst>
                                    <p:set>
                                      <p:cBhvr>
                                        <p:cTn id="51" dur="1" fill="hold">
                                          <p:stCondLst>
                                            <p:cond delay="0"/>
                                          </p:stCondLst>
                                        </p:cTn>
                                        <p:tgtEl>
                                          <p:spTgt spid="69657">
                                            <p:txEl>
                                              <p:pRg st="3" end="3"/>
                                            </p:txEl>
                                          </p:spTgt>
                                        </p:tgtEl>
                                        <p:attrNameLst>
                                          <p:attrName>style.visibility</p:attrName>
                                        </p:attrNameLst>
                                      </p:cBhvr>
                                      <p:to>
                                        <p:strVal val="visible"/>
                                      </p:to>
                                    </p:set>
                                    <p:animEffect transition="in" filter="barn(inVertical)">
                                      <p:cBhvr>
                                        <p:cTn id="52" dur="500"/>
                                        <p:tgtEl>
                                          <p:spTgt spid="69657">
                                            <p:txEl>
                                              <p:pRg st="3" end="3"/>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6" presetClass="entr" presetSubtype="21" fill="hold" nodeType="clickEffect">
                                  <p:stCondLst>
                                    <p:cond delay="0"/>
                                  </p:stCondLst>
                                  <p:childTnLst>
                                    <p:set>
                                      <p:cBhvr>
                                        <p:cTn id="56" dur="1" fill="hold">
                                          <p:stCondLst>
                                            <p:cond delay="0"/>
                                          </p:stCondLst>
                                        </p:cTn>
                                        <p:tgtEl>
                                          <p:spTgt spid="69657">
                                            <p:txEl>
                                              <p:pRg st="4" end="4"/>
                                            </p:txEl>
                                          </p:spTgt>
                                        </p:tgtEl>
                                        <p:attrNameLst>
                                          <p:attrName>style.visibility</p:attrName>
                                        </p:attrNameLst>
                                      </p:cBhvr>
                                      <p:to>
                                        <p:strVal val="visible"/>
                                      </p:to>
                                    </p:set>
                                    <p:animEffect transition="in" filter="barn(inVertical)">
                                      <p:cBhvr>
                                        <p:cTn id="57" dur="500"/>
                                        <p:tgtEl>
                                          <p:spTgt spid="6965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9643" grpId="0"/>
      <p:bldP spid="69647" grpId="0"/>
      <p:bldP spid="69650" grpId="0"/>
      <p:bldP spid="6965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Title 1"/>
          <p:cNvSpPr>
            <a:spLocks noGrp="1"/>
          </p:cNvSpPr>
          <p:nvPr>
            <p:ph type="title"/>
          </p:nvPr>
        </p:nvSpPr>
        <p:spPr/>
        <p:txBody>
          <a:bodyPr/>
          <a:lstStyle/>
          <a:p>
            <a:r>
              <a:rPr lang="tr-TR" altLang="en-US" dirty="0">
                <a:latin typeface="Cambria"/>
              </a:rPr>
              <a:t>Uyuşturucu Madde Esnekliği ve Hasılat</a:t>
            </a:r>
            <a:endParaRPr lang="tr-TR" altLang="en-US" noProof="0" dirty="0">
              <a:latin typeface="Cambria"/>
            </a:endParaRPr>
          </a:p>
        </p:txBody>
      </p:sp>
      <p:sp>
        <p:nvSpPr>
          <p:cNvPr id="70659" name="Content Placeholder 2"/>
          <p:cNvSpPr>
            <a:spLocks noGrp="1"/>
          </p:cNvSpPr>
          <p:nvPr>
            <p:ph idx="1"/>
          </p:nvPr>
        </p:nvSpPr>
        <p:spPr/>
        <p:txBody>
          <a:bodyPr/>
          <a:lstStyle/>
          <a:p>
            <a:r>
              <a:rPr lang="tr-TR" altLang="en-US" sz="3200" noProof="0" dirty="0"/>
              <a:t>Bu nedenle, eğer iki hedefimiz de ulaşmak istiyorsak . . .</a:t>
            </a:r>
          </a:p>
          <a:p>
            <a:pPr lvl="1"/>
            <a:r>
              <a:rPr lang="tr-TR" altLang="en-US" sz="2800" noProof="0" dirty="0"/>
              <a:t>Talebi düşürecek politikalar, arzı düşüren politikalara göre daha iyidir.</a:t>
            </a:r>
          </a:p>
          <a:p>
            <a:pPr lvl="1"/>
            <a:r>
              <a:rPr lang="tr-TR" altLang="en-US" sz="2800" noProof="0" dirty="0"/>
              <a:t>Cezaları arttırıp, polis gücünü kuvvetlendirmektense eğitim ve ikame ürünler için harcadığımız kaynakları arttırmamız gerekir.</a:t>
            </a:r>
          </a:p>
        </p:txBody>
      </p:sp>
    </p:spTree>
    <p:extLst>
      <p:ext uri="{BB962C8B-B14F-4D97-AF65-F5344CB8AC3E}">
        <p14:creationId xmlns:p14="http://schemas.microsoft.com/office/powerpoint/2010/main" val="1330493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70659">
                                            <p:txEl>
                                              <p:pRg st="1" end="1"/>
                                            </p:txEl>
                                          </p:spTgt>
                                        </p:tgtEl>
                                        <p:attrNameLst>
                                          <p:attrName>style.visibility</p:attrName>
                                        </p:attrNameLst>
                                      </p:cBhvr>
                                      <p:to>
                                        <p:strVal val="visible"/>
                                      </p:to>
                                    </p:set>
                                    <p:animEffect transition="in" filter="barn(inVertical)">
                                      <p:cBhvr>
                                        <p:cTn id="7" dur="500"/>
                                        <p:tgtEl>
                                          <p:spTgt spid="70659">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70659">
                                            <p:txEl>
                                              <p:pRg st="2" end="2"/>
                                            </p:txEl>
                                          </p:spTgt>
                                        </p:tgtEl>
                                        <p:attrNameLst>
                                          <p:attrName>style.visibility</p:attrName>
                                        </p:attrNameLst>
                                      </p:cBhvr>
                                      <p:to>
                                        <p:strVal val="visible"/>
                                      </p:to>
                                    </p:set>
                                    <p:animEffect transition="in" filter="barn(inVertical)">
                                      <p:cBhvr>
                                        <p:cTn id="10" dur="500"/>
                                        <p:tgtEl>
                                          <p:spTgt spid="7065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Title 1"/>
          <p:cNvSpPr>
            <a:spLocks noGrp="1"/>
          </p:cNvSpPr>
          <p:nvPr>
            <p:ph type="title"/>
          </p:nvPr>
        </p:nvSpPr>
        <p:spPr>
          <a:xfrm>
            <a:off x="1797052" y="0"/>
            <a:ext cx="8229600" cy="1527175"/>
          </a:xfrm>
        </p:spPr>
        <p:txBody>
          <a:bodyPr/>
          <a:lstStyle/>
          <a:p>
            <a:r>
              <a:rPr lang="tr-TR" altLang="en-US" noProof="0" dirty="0"/>
              <a:t>Örnek Sorular</a:t>
            </a:r>
            <a:endParaRPr lang="tr-TR" altLang="en-US" noProof="0" dirty="0">
              <a:latin typeface="Cambria"/>
            </a:endParaRPr>
          </a:p>
        </p:txBody>
      </p:sp>
      <p:sp>
        <p:nvSpPr>
          <p:cNvPr id="53251" name="Content Placeholder 2"/>
          <p:cNvSpPr>
            <a:spLocks noGrp="1"/>
          </p:cNvSpPr>
          <p:nvPr>
            <p:ph idx="1"/>
          </p:nvPr>
        </p:nvSpPr>
        <p:spPr>
          <a:xfrm>
            <a:off x="1797052" y="1712913"/>
            <a:ext cx="8696325" cy="4895850"/>
          </a:xfrm>
        </p:spPr>
        <p:txBody>
          <a:bodyPr/>
          <a:lstStyle/>
          <a:p>
            <a:pPr marL="0" indent="0">
              <a:buNone/>
            </a:pPr>
            <a:r>
              <a:rPr lang="tr-TR" altLang="en-US" sz="3200" noProof="0" dirty="0"/>
              <a:t>Varsayın ki şekerlemenin fiyatı %100 arttı. Bunun sonucunda, %50 daha az şekerleme tüketmeye karar verdin. Şekerleme talebi hakkında aşağıdakilerden hangisi denilebilir?</a:t>
            </a:r>
          </a:p>
          <a:p>
            <a:pPr marL="971550" lvl="1" indent="-514350">
              <a:buFont typeface="Calibri" panose="020F0502020204030204" pitchFamily="34" charset="0"/>
              <a:buAutoNum type="alphaLcPeriod"/>
            </a:pPr>
            <a:r>
              <a:rPr lang="tr-TR" altLang="en-US" sz="2800" noProof="0" dirty="0"/>
              <a:t>Talep elastiktir.</a:t>
            </a:r>
          </a:p>
          <a:p>
            <a:pPr marL="971550" lvl="1" indent="-514350">
              <a:buFont typeface="Calibri" panose="020F0502020204030204" pitchFamily="34" charset="0"/>
              <a:buAutoNum type="alphaLcPeriod"/>
            </a:pPr>
            <a:r>
              <a:rPr lang="tr-TR" altLang="en-US" sz="2800" noProof="0" dirty="0"/>
              <a:t>Talep birim elastiktir.</a:t>
            </a:r>
          </a:p>
          <a:p>
            <a:pPr marL="971550" lvl="1" indent="-514350">
              <a:buFont typeface="Calibri" panose="020F0502020204030204" pitchFamily="34" charset="0"/>
              <a:buAutoNum type="alphaLcPeriod"/>
            </a:pPr>
            <a:r>
              <a:rPr lang="tr-TR" altLang="en-US" sz="2800" noProof="0" dirty="0"/>
              <a:t>Talep inelastiktir.</a:t>
            </a:r>
          </a:p>
          <a:p>
            <a:pPr marL="971550" lvl="1" indent="-514350">
              <a:buFont typeface="Calibri" panose="020F0502020204030204" pitchFamily="34" charset="0"/>
              <a:buAutoNum type="alphaLcPeriod"/>
            </a:pPr>
            <a:r>
              <a:rPr lang="tr-TR" altLang="en-US" sz="2800" noProof="0" dirty="0"/>
              <a:t>Talep tam inelastiktir.</a:t>
            </a:r>
          </a:p>
        </p:txBody>
      </p:sp>
    </p:spTree>
    <p:extLst>
      <p:ext uri="{BB962C8B-B14F-4D97-AF65-F5344CB8AC3E}">
        <p14:creationId xmlns:p14="http://schemas.microsoft.com/office/powerpoint/2010/main" val="18986179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3" end="3"/>
                                            </p:txEl>
                                          </p:spTgt>
                                        </p:tgtEl>
                                        <p:attrNameLst>
                                          <p:attrName>style.fontStyle</p:attrName>
                                        </p:attrNameLst>
                                      </p:cBhvr>
                                      <p:to>
                                        <p:strVal val="normal"/>
                                      </p:to>
                                    </p:set>
                                    <p:set>
                                      <p:cBhvr override="childStyle">
                                        <p:cTn id="7" dur="indefinite"/>
                                        <p:tgtEl>
                                          <p:spTgt spid="53251">
                                            <p:txEl>
                                              <p:pRg st="3" end="3"/>
                                            </p:txEl>
                                          </p:spTgt>
                                        </p:tgtEl>
                                        <p:attrNameLst>
                                          <p:attrName>style.fontWeight</p:attrName>
                                        </p:attrNameLst>
                                      </p:cBhvr>
                                      <p:to>
                                        <p:strVal val="bold"/>
                                      </p:to>
                                    </p:set>
                                    <p:set>
                                      <p:cBhvr override="childStyle">
                                        <p:cTn id="8" dur="indefinite"/>
                                        <p:tgtEl>
                                          <p:spTgt spid="53251">
                                            <p:txEl>
                                              <p:pRg st="3" end="3"/>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3" end="3"/>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Title 1"/>
          <p:cNvSpPr>
            <a:spLocks noGrp="1"/>
          </p:cNvSpPr>
          <p:nvPr>
            <p:ph type="title"/>
          </p:nvPr>
        </p:nvSpPr>
        <p:spPr>
          <a:xfrm>
            <a:off x="1797052" y="0"/>
            <a:ext cx="8229600" cy="1527175"/>
          </a:xfrm>
        </p:spPr>
        <p:txBody>
          <a:bodyPr/>
          <a:lstStyle/>
          <a:p>
            <a:r>
              <a:rPr lang="tr-TR" altLang="en-US" noProof="0" dirty="0"/>
              <a:t>Örnek Sorular</a:t>
            </a:r>
            <a:endParaRPr lang="tr-TR" altLang="en-US" noProof="0" dirty="0">
              <a:latin typeface="Cambria"/>
            </a:endParaRPr>
          </a:p>
        </p:txBody>
      </p:sp>
      <p:sp>
        <p:nvSpPr>
          <p:cNvPr id="53251" name="Content Placeholder 2"/>
          <p:cNvSpPr>
            <a:spLocks noGrp="1"/>
          </p:cNvSpPr>
          <p:nvPr>
            <p:ph idx="1"/>
          </p:nvPr>
        </p:nvSpPr>
        <p:spPr>
          <a:xfrm>
            <a:off x="1797052" y="1712913"/>
            <a:ext cx="8696325" cy="4895850"/>
          </a:xfrm>
        </p:spPr>
        <p:txBody>
          <a:bodyPr/>
          <a:lstStyle/>
          <a:p>
            <a:pPr marL="0" indent="0">
              <a:buNone/>
            </a:pPr>
            <a:r>
              <a:rPr lang="tr-TR" altLang="en-US" sz="3200" noProof="0" dirty="0"/>
              <a:t>Damla maaşına %20 zam aldı. Sonuç olarak, Damla %12 daha az kıyma almaya karar verdi. Damla için kıyma ________.</a:t>
            </a:r>
          </a:p>
          <a:p>
            <a:pPr marL="971550" lvl="1" indent="-514350">
              <a:buFont typeface="Calibri" panose="020F0502020204030204" pitchFamily="34" charset="0"/>
              <a:buAutoNum type="alphaLcPeriod"/>
            </a:pPr>
            <a:r>
              <a:rPr lang="tr-TR" altLang="en-US" sz="2800" noProof="0" dirty="0"/>
              <a:t>lüks maldır</a:t>
            </a:r>
          </a:p>
          <a:p>
            <a:pPr marL="971550" lvl="1" indent="-514350">
              <a:buFont typeface="Calibri" panose="020F0502020204030204" pitchFamily="34" charset="0"/>
              <a:buAutoNum type="alphaLcPeriod"/>
            </a:pPr>
            <a:r>
              <a:rPr lang="tr-TR" altLang="en-US" sz="2800" noProof="0" dirty="0"/>
              <a:t>gerekli maldır</a:t>
            </a:r>
          </a:p>
          <a:p>
            <a:pPr marL="971550" lvl="1" indent="-514350">
              <a:buFont typeface="Calibri" panose="020F0502020204030204" pitchFamily="34" charset="0"/>
              <a:buAutoNum type="alphaLcPeriod"/>
            </a:pPr>
            <a:r>
              <a:rPr lang="tr-TR" altLang="en-US" sz="2800" noProof="0" dirty="0"/>
              <a:t>normal maldır</a:t>
            </a:r>
          </a:p>
          <a:p>
            <a:pPr marL="971550" lvl="1" indent="-514350">
              <a:buFont typeface="Calibri" panose="020F0502020204030204" pitchFamily="34" charset="0"/>
              <a:buAutoNum type="alphaLcPeriod"/>
            </a:pPr>
            <a:r>
              <a:rPr lang="tr-TR" altLang="en-US" sz="2800" noProof="0" dirty="0"/>
              <a:t>düşük maldır</a:t>
            </a:r>
          </a:p>
        </p:txBody>
      </p:sp>
    </p:spTree>
    <p:extLst>
      <p:ext uri="{BB962C8B-B14F-4D97-AF65-F5344CB8AC3E}">
        <p14:creationId xmlns:p14="http://schemas.microsoft.com/office/powerpoint/2010/main" val="15666035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4" end="4"/>
                                            </p:txEl>
                                          </p:spTgt>
                                        </p:tgtEl>
                                        <p:attrNameLst>
                                          <p:attrName>style.fontStyle</p:attrName>
                                        </p:attrNameLst>
                                      </p:cBhvr>
                                      <p:to>
                                        <p:strVal val="normal"/>
                                      </p:to>
                                    </p:set>
                                    <p:set>
                                      <p:cBhvr override="childStyle">
                                        <p:cTn id="7" dur="indefinite"/>
                                        <p:tgtEl>
                                          <p:spTgt spid="53251">
                                            <p:txEl>
                                              <p:pRg st="4" end="4"/>
                                            </p:txEl>
                                          </p:spTgt>
                                        </p:tgtEl>
                                        <p:attrNameLst>
                                          <p:attrName>style.fontWeight</p:attrName>
                                        </p:attrNameLst>
                                      </p:cBhvr>
                                      <p:to>
                                        <p:strVal val="bold"/>
                                      </p:to>
                                    </p:set>
                                    <p:set>
                                      <p:cBhvr override="childStyle">
                                        <p:cTn id="8" dur="indefinite"/>
                                        <p:tgtEl>
                                          <p:spTgt spid="53251">
                                            <p:txEl>
                                              <p:pRg st="4" end="4"/>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4" end="4"/>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Title 1"/>
          <p:cNvSpPr>
            <a:spLocks noGrp="1"/>
          </p:cNvSpPr>
          <p:nvPr>
            <p:ph type="title"/>
          </p:nvPr>
        </p:nvSpPr>
        <p:spPr>
          <a:xfrm>
            <a:off x="1792278" y="0"/>
            <a:ext cx="8229600" cy="1527175"/>
          </a:xfrm>
        </p:spPr>
        <p:txBody>
          <a:bodyPr/>
          <a:lstStyle/>
          <a:p>
            <a:r>
              <a:rPr lang="tr-TR" altLang="en-US" noProof="0" dirty="0"/>
              <a:t>Örnek Sorular</a:t>
            </a:r>
            <a:endParaRPr lang="tr-TR" altLang="en-US" noProof="0" dirty="0">
              <a:latin typeface="Cambria"/>
            </a:endParaRPr>
          </a:p>
        </p:txBody>
      </p:sp>
      <p:sp>
        <p:nvSpPr>
          <p:cNvPr id="53251" name="Content Placeholder 2"/>
          <p:cNvSpPr>
            <a:spLocks noGrp="1"/>
          </p:cNvSpPr>
          <p:nvPr>
            <p:ph idx="1"/>
          </p:nvPr>
        </p:nvSpPr>
        <p:spPr>
          <a:xfrm>
            <a:off x="1797052" y="1712913"/>
            <a:ext cx="8696325" cy="4895850"/>
          </a:xfrm>
        </p:spPr>
        <p:txBody>
          <a:bodyPr/>
          <a:lstStyle/>
          <a:p>
            <a:pPr marL="0" indent="0">
              <a:buNone/>
            </a:pPr>
            <a:r>
              <a:rPr lang="tr-TR" altLang="en-US" sz="2800" noProof="0" dirty="0"/>
              <a:t>Ekonomistler araştırmalarında gösterdiler ki tavuk fiyatları arttığında insanlar daha az pirinç satın alıyor. Bu iki ürünle ilgili, aşağıdakilerden hangisi doğrudur?</a:t>
            </a:r>
            <a:br>
              <a:rPr lang="tr-TR" altLang="en-US" sz="2800" noProof="0" dirty="0"/>
            </a:br>
            <a:r>
              <a:rPr lang="tr-TR" altLang="en-US" sz="2800" noProof="0" dirty="0"/>
              <a:t>(E</a:t>
            </a:r>
            <a:r>
              <a:rPr lang="tr-TR" altLang="en-US" sz="2800" baseline="-25000" noProof="0" dirty="0"/>
              <a:t>C</a:t>
            </a:r>
            <a:r>
              <a:rPr lang="tr-TR" altLang="en-US" sz="2800" noProof="0" dirty="0"/>
              <a:t> = Çapraz Fiyat Esnekliği)</a:t>
            </a:r>
          </a:p>
          <a:p>
            <a:pPr marL="971550" lvl="1" indent="-514350">
              <a:buFont typeface="Calibri" panose="020F0502020204030204" pitchFamily="34" charset="0"/>
              <a:buAutoNum type="alphaLcPeriod"/>
            </a:pPr>
            <a:r>
              <a:rPr lang="tr-TR" altLang="en-US" sz="2800" noProof="0" dirty="0"/>
              <a:t>E</a:t>
            </a:r>
            <a:r>
              <a:rPr lang="tr-TR" altLang="en-US" sz="2800" baseline="-25000" noProof="0" dirty="0"/>
              <a:t>C</a:t>
            </a:r>
            <a:r>
              <a:rPr lang="tr-TR" altLang="en-US" sz="2800" noProof="0" dirty="0"/>
              <a:t> &lt; 0, pirinç ve tavuk tamamlayıcı ürünlerdir.</a:t>
            </a:r>
          </a:p>
          <a:p>
            <a:pPr marL="971550" lvl="1" indent="-514350">
              <a:buFont typeface="Calibri" panose="020F0502020204030204" pitchFamily="34" charset="0"/>
              <a:buAutoNum type="alphaLcPeriod"/>
            </a:pPr>
            <a:r>
              <a:rPr lang="tr-TR" altLang="en-US" sz="2800" noProof="0" dirty="0"/>
              <a:t>E</a:t>
            </a:r>
            <a:r>
              <a:rPr lang="tr-TR" altLang="en-US" sz="2800" baseline="-25000" noProof="0" dirty="0"/>
              <a:t>C</a:t>
            </a:r>
            <a:r>
              <a:rPr lang="tr-TR" altLang="en-US" sz="2800" noProof="0" dirty="0"/>
              <a:t> &gt; 0, pirinç ve tavuk tamamlayıcı ürünlerdir.</a:t>
            </a:r>
          </a:p>
          <a:p>
            <a:pPr marL="971550" lvl="1" indent="-514350">
              <a:buFont typeface="Calibri" panose="020F0502020204030204" pitchFamily="34" charset="0"/>
              <a:buAutoNum type="alphaLcPeriod"/>
            </a:pPr>
            <a:r>
              <a:rPr lang="tr-TR" altLang="en-US" sz="2800" noProof="0" dirty="0"/>
              <a:t>E</a:t>
            </a:r>
            <a:r>
              <a:rPr lang="tr-TR" altLang="en-US" sz="2800" baseline="-25000" noProof="0" dirty="0"/>
              <a:t>C</a:t>
            </a:r>
            <a:r>
              <a:rPr lang="tr-TR" altLang="en-US" sz="2800" noProof="0" dirty="0"/>
              <a:t> &lt; 0, pirinç ve tavuk ikame ürünlerdir.</a:t>
            </a:r>
          </a:p>
          <a:p>
            <a:pPr marL="971550" lvl="1" indent="-514350">
              <a:buFont typeface="Calibri" panose="020F0502020204030204" pitchFamily="34" charset="0"/>
              <a:buAutoNum type="alphaLcPeriod"/>
            </a:pPr>
            <a:r>
              <a:rPr lang="tr-TR" altLang="en-US" sz="2800" noProof="0" dirty="0"/>
              <a:t>E</a:t>
            </a:r>
            <a:r>
              <a:rPr lang="tr-TR" altLang="en-US" sz="2800" baseline="-25000" noProof="0" dirty="0"/>
              <a:t>C</a:t>
            </a:r>
            <a:r>
              <a:rPr lang="tr-TR" altLang="en-US" sz="2800" noProof="0" dirty="0"/>
              <a:t> &gt; 0, pirinç ve tavuk ikame ürünlerdir.</a:t>
            </a:r>
          </a:p>
        </p:txBody>
      </p:sp>
    </p:spTree>
    <p:extLst>
      <p:ext uri="{BB962C8B-B14F-4D97-AF65-F5344CB8AC3E}">
        <p14:creationId xmlns:p14="http://schemas.microsoft.com/office/powerpoint/2010/main" val="40122374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1" end="1"/>
                                            </p:txEl>
                                          </p:spTgt>
                                        </p:tgtEl>
                                        <p:attrNameLst>
                                          <p:attrName>style.fontStyle</p:attrName>
                                        </p:attrNameLst>
                                      </p:cBhvr>
                                      <p:to>
                                        <p:strVal val="normal"/>
                                      </p:to>
                                    </p:set>
                                    <p:set>
                                      <p:cBhvr override="childStyle">
                                        <p:cTn id="7" dur="indefinite"/>
                                        <p:tgtEl>
                                          <p:spTgt spid="53251">
                                            <p:txEl>
                                              <p:pRg st="1" end="1"/>
                                            </p:txEl>
                                          </p:spTgt>
                                        </p:tgtEl>
                                        <p:attrNameLst>
                                          <p:attrName>style.fontWeight</p:attrName>
                                        </p:attrNameLst>
                                      </p:cBhvr>
                                      <p:to>
                                        <p:strVal val="bold"/>
                                      </p:to>
                                    </p:set>
                                    <p:set>
                                      <p:cBhvr override="childStyle">
                                        <p:cTn id="8" dur="indefinite"/>
                                        <p:tgtEl>
                                          <p:spTgt spid="53251">
                                            <p:txEl>
                                              <p:pRg st="1" end="1"/>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1" end="1"/>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Title 1"/>
          <p:cNvSpPr>
            <a:spLocks noGrp="1"/>
          </p:cNvSpPr>
          <p:nvPr>
            <p:ph type="title"/>
          </p:nvPr>
        </p:nvSpPr>
        <p:spPr>
          <a:xfrm>
            <a:off x="1792279" y="-10496"/>
            <a:ext cx="8229600" cy="1527175"/>
          </a:xfrm>
        </p:spPr>
        <p:txBody>
          <a:bodyPr/>
          <a:lstStyle/>
          <a:p>
            <a:r>
              <a:rPr lang="tr-TR" altLang="en-US" noProof="0" dirty="0"/>
              <a:t>Örnek Sorular</a:t>
            </a:r>
            <a:endParaRPr lang="tr-TR" altLang="en-US" noProof="0" dirty="0">
              <a:latin typeface="Cambria"/>
            </a:endParaRPr>
          </a:p>
        </p:txBody>
      </p:sp>
      <p:sp>
        <p:nvSpPr>
          <p:cNvPr id="53251" name="Content Placeholder 2"/>
          <p:cNvSpPr>
            <a:spLocks noGrp="1"/>
          </p:cNvSpPr>
          <p:nvPr>
            <p:ph idx="1"/>
          </p:nvPr>
        </p:nvSpPr>
        <p:spPr>
          <a:xfrm>
            <a:off x="1797052" y="1712913"/>
            <a:ext cx="8696325" cy="4895850"/>
          </a:xfrm>
        </p:spPr>
        <p:txBody>
          <a:bodyPr/>
          <a:lstStyle/>
          <a:p>
            <a:pPr marL="0" indent="0">
              <a:buNone/>
            </a:pPr>
            <a:r>
              <a:rPr lang="tr-TR" altLang="en-US" sz="3200" noProof="0" dirty="0"/>
              <a:t>Talebin fiyat esnekliğini düşünürsek, aşağıdaki ürünlerden hangisi en az elastiktir (ez fazla inelastik)?</a:t>
            </a:r>
          </a:p>
          <a:p>
            <a:pPr marL="971550" lvl="1" indent="-514350">
              <a:buFont typeface="Calibri" panose="020F0502020204030204" pitchFamily="34" charset="0"/>
              <a:buAutoNum type="alphaLcPeriod"/>
            </a:pPr>
            <a:r>
              <a:rPr lang="tr-TR" altLang="en-US" sz="2800" noProof="0" dirty="0"/>
              <a:t>Yeni ev</a:t>
            </a:r>
          </a:p>
          <a:p>
            <a:pPr marL="971550" lvl="1" indent="-514350">
              <a:buFont typeface="Calibri" panose="020F0502020204030204" pitchFamily="34" charset="0"/>
              <a:buAutoNum type="alphaLcPeriod"/>
            </a:pPr>
            <a:r>
              <a:rPr lang="tr-TR" altLang="en-US" sz="2800" noProof="0" dirty="0"/>
              <a:t>Evinizde kullandığınız elektrik</a:t>
            </a:r>
          </a:p>
          <a:p>
            <a:pPr marL="971550" lvl="1" indent="-514350">
              <a:buFont typeface="Calibri" panose="020F0502020204030204" pitchFamily="34" charset="0"/>
              <a:buAutoNum type="alphaLcPeriod"/>
            </a:pPr>
            <a:r>
              <a:rPr lang="tr-TR" altLang="en-US" sz="2800" noProof="0" dirty="0"/>
              <a:t>Spesifik mısır gevreği markası</a:t>
            </a:r>
          </a:p>
          <a:p>
            <a:pPr marL="971550" lvl="1" indent="-514350">
              <a:buFont typeface="Calibri" panose="020F0502020204030204" pitchFamily="34" charset="0"/>
              <a:buAutoNum type="alphaLcPeriod"/>
            </a:pPr>
            <a:r>
              <a:rPr lang="tr-TR" altLang="en-US" sz="2800" noProof="0" dirty="0"/>
              <a:t>Yeni araç</a:t>
            </a:r>
          </a:p>
        </p:txBody>
      </p:sp>
    </p:spTree>
    <p:extLst>
      <p:ext uri="{BB962C8B-B14F-4D97-AF65-F5344CB8AC3E}">
        <p14:creationId xmlns:p14="http://schemas.microsoft.com/office/powerpoint/2010/main" val="18674522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2" end="2"/>
                                            </p:txEl>
                                          </p:spTgt>
                                        </p:tgtEl>
                                        <p:attrNameLst>
                                          <p:attrName>style.fontStyle</p:attrName>
                                        </p:attrNameLst>
                                      </p:cBhvr>
                                      <p:to>
                                        <p:strVal val="normal"/>
                                      </p:to>
                                    </p:set>
                                    <p:set>
                                      <p:cBhvr override="childStyle">
                                        <p:cTn id="7" dur="indefinite"/>
                                        <p:tgtEl>
                                          <p:spTgt spid="53251">
                                            <p:txEl>
                                              <p:pRg st="2" end="2"/>
                                            </p:txEl>
                                          </p:spTgt>
                                        </p:tgtEl>
                                        <p:attrNameLst>
                                          <p:attrName>style.fontWeight</p:attrName>
                                        </p:attrNameLst>
                                      </p:cBhvr>
                                      <p:to>
                                        <p:strVal val="bold"/>
                                      </p:to>
                                    </p:set>
                                    <p:set>
                                      <p:cBhvr override="childStyle">
                                        <p:cTn id="8" dur="indefinite"/>
                                        <p:tgtEl>
                                          <p:spTgt spid="53251">
                                            <p:txEl>
                                              <p:pRg st="2" end="2"/>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2" end="2"/>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Title 1"/>
          <p:cNvSpPr>
            <a:spLocks noGrp="1"/>
          </p:cNvSpPr>
          <p:nvPr>
            <p:ph type="title"/>
          </p:nvPr>
        </p:nvSpPr>
        <p:spPr>
          <a:xfrm>
            <a:off x="1792278" y="0"/>
            <a:ext cx="8229600" cy="1527175"/>
          </a:xfrm>
        </p:spPr>
        <p:txBody>
          <a:bodyPr/>
          <a:lstStyle/>
          <a:p>
            <a:r>
              <a:rPr lang="tr-TR" altLang="en-US" noProof="0" dirty="0"/>
              <a:t>Örnek Sorular</a:t>
            </a:r>
            <a:endParaRPr lang="tr-TR" altLang="en-US" noProof="0" dirty="0">
              <a:latin typeface="Cambria"/>
            </a:endParaRPr>
          </a:p>
        </p:txBody>
      </p:sp>
      <p:sp>
        <p:nvSpPr>
          <p:cNvPr id="53251" name="Content Placeholder 2"/>
          <p:cNvSpPr>
            <a:spLocks noGrp="1"/>
          </p:cNvSpPr>
          <p:nvPr>
            <p:ph idx="1"/>
          </p:nvPr>
        </p:nvSpPr>
        <p:spPr>
          <a:xfrm>
            <a:off x="1797052" y="1712913"/>
            <a:ext cx="8696325" cy="4895850"/>
          </a:xfrm>
        </p:spPr>
        <p:txBody>
          <a:bodyPr/>
          <a:lstStyle/>
          <a:p>
            <a:pPr marL="0" indent="0">
              <a:buNone/>
            </a:pPr>
            <a:r>
              <a:rPr lang="tr-TR" altLang="en-US" sz="3200" noProof="0" dirty="0"/>
              <a:t>Bir firma talep eğrisinin inelastik kısmında ürün satışı yapıyor. Bu firma aşağıdakilerden hangisini yaparak hasılatlarını arttırabilir?</a:t>
            </a:r>
          </a:p>
          <a:p>
            <a:pPr marL="971550" lvl="1" indent="-514350">
              <a:buFont typeface="Calibri" panose="020F0502020204030204" pitchFamily="34" charset="0"/>
              <a:buAutoNum type="alphaLcPeriod"/>
            </a:pPr>
            <a:r>
              <a:rPr lang="tr-TR" altLang="en-US" sz="2800" noProof="0" dirty="0"/>
              <a:t>Fiyatı azaltarak ve daha fazla satarak.</a:t>
            </a:r>
          </a:p>
          <a:p>
            <a:pPr marL="971550" lvl="1" indent="-514350">
              <a:buFont typeface="Calibri" panose="020F0502020204030204" pitchFamily="34" charset="0"/>
              <a:buAutoNum type="alphaLcPeriod"/>
            </a:pPr>
            <a:r>
              <a:rPr lang="tr-TR" altLang="en-US" sz="2800" noProof="0" dirty="0"/>
              <a:t>Fiyatı azaltarak ve daha az satarak.</a:t>
            </a:r>
          </a:p>
          <a:p>
            <a:pPr marL="971550" lvl="1" indent="-514350">
              <a:buFont typeface="Calibri" panose="020F0502020204030204" pitchFamily="34" charset="0"/>
              <a:buAutoNum type="alphaLcPeriod"/>
            </a:pPr>
            <a:r>
              <a:rPr lang="tr-TR" altLang="en-US" sz="2800" noProof="0" dirty="0"/>
              <a:t>Fiyatı arttırarak ve daha fazla satarak.</a:t>
            </a:r>
          </a:p>
          <a:p>
            <a:pPr marL="971550" lvl="1" indent="-514350">
              <a:buFont typeface="Calibri" panose="020F0502020204030204" pitchFamily="34" charset="0"/>
              <a:buAutoNum type="alphaLcPeriod"/>
            </a:pPr>
            <a:r>
              <a:rPr lang="tr-TR" altLang="en-US" sz="2800" noProof="0" dirty="0"/>
              <a:t>Fiyatı arttırarak ve daha az satarak.</a:t>
            </a:r>
          </a:p>
        </p:txBody>
      </p:sp>
    </p:spTree>
    <p:extLst>
      <p:ext uri="{BB962C8B-B14F-4D97-AF65-F5344CB8AC3E}">
        <p14:creationId xmlns:p14="http://schemas.microsoft.com/office/powerpoint/2010/main" val="26420343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4" end="4"/>
                                            </p:txEl>
                                          </p:spTgt>
                                        </p:tgtEl>
                                        <p:attrNameLst>
                                          <p:attrName>style.fontStyle</p:attrName>
                                        </p:attrNameLst>
                                      </p:cBhvr>
                                      <p:to>
                                        <p:strVal val="normal"/>
                                      </p:to>
                                    </p:set>
                                    <p:set>
                                      <p:cBhvr override="childStyle">
                                        <p:cTn id="7" dur="indefinite"/>
                                        <p:tgtEl>
                                          <p:spTgt spid="53251">
                                            <p:txEl>
                                              <p:pRg st="4" end="4"/>
                                            </p:txEl>
                                          </p:spTgt>
                                        </p:tgtEl>
                                        <p:attrNameLst>
                                          <p:attrName>style.fontWeight</p:attrName>
                                        </p:attrNameLst>
                                      </p:cBhvr>
                                      <p:to>
                                        <p:strVal val="bold"/>
                                      </p:to>
                                    </p:set>
                                    <p:set>
                                      <p:cBhvr override="childStyle">
                                        <p:cTn id="8" dur="indefinite"/>
                                        <p:tgtEl>
                                          <p:spTgt spid="53251">
                                            <p:txEl>
                                              <p:pRg st="4" end="4"/>
                                            </p:txEl>
                                          </p:spTgt>
                                        </p:tgtEl>
                                        <p:attrNameLst>
                                          <p:attrName>style.textDecorationUnderline</p:attrName>
                                        </p:attrNameLst>
                                      </p:cBhvr>
                                      <p:to>
                                        <p:strVal val="fals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a:xfrm>
            <a:off x="1981199" y="47"/>
            <a:ext cx="8781955" cy="1527175"/>
          </a:xfrm>
        </p:spPr>
        <p:txBody>
          <a:bodyPr/>
          <a:lstStyle/>
          <a:p>
            <a:pPr algn="ctr"/>
            <a:r>
              <a:rPr lang="tr-TR" altLang="en-US" noProof="0" dirty="0">
                <a:latin typeface="Cambria"/>
              </a:rPr>
              <a:t>Talebin Fiyat Esnekliği Formülü</a:t>
            </a:r>
          </a:p>
        </p:txBody>
      </p:sp>
      <p:sp>
        <p:nvSpPr>
          <p:cNvPr id="5" name="Content Placeholder 2"/>
          <p:cNvSpPr>
            <a:spLocks noGrp="1"/>
          </p:cNvSpPr>
          <p:nvPr>
            <p:ph idx="1"/>
          </p:nvPr>
        </p:nvSpPr>
        <p:spPr>
          <a:xfrm>
            <a:off x="4599351" y="5668647"/>
            <a:ext cx="2844800" cy="685800"/>
          </a:xfrm>
        </p:spPr>
        <p:txBody>
          <a:bodyPr/>
          <a:lstStyle/>
          <a:p>
            <a:pPr eaLnBrk="1" hangingPunct="1">
              <a:buFont typeface="Arial" panose="020B0604020202020204" pitchFamily="34" charset="0"/>
              <a:buNone/>
            </a:pPr>
            <a:r>
              <a:rPr lang="tr-TR" altLang="en-US" b="1" noProof="0" dirty="0">
                <a:solidFill>
                  <a:srgbClr val="000000"/>
                </a:solidFill>
              </a:rPr>
              <a:t>∆</a:t>
            </a:r>
            <a:r>
              <a:rPr lang="tr-TR" altLang="en-US" b="1" noProof="0" dirty="0"/>
              <a:t> </a:t>
            </a:r>
            <a:r>
              <a:rPr lang="tr-TR" altLang="en-US" noProof="0" dirty="0"/>
              <a:t>= değişim</a:t>
            </a:r>
          </a:p>
        </p:txBody>
      </p:sp>
      <p:graphicFrame>
        <p:nvGraphicFramePr>
          <p:cNvPr id="6" name="Object 4"/>
          <p:cNvGraphicFramePr>
            <a:graphicFrameLocks noChangeAspect="1"/>
          </p:cNvGraphicFramePr>
          <p:nvPr>
            <p:extLst>
              <p:ext uri="{D42A27DB-BD31-4B8C-83A1-F6EECF244321}">
                <p14:modId xmlns:p14="http://schemas.microsoft.com/office/powerpoint/2010/main" val="560841159"/>
              </p:ext>
            </p:extLst>
          </p:nvPr>
        </p:nvGraphicFramePr>
        <p:xfrm>
          <a:off x="4040686" y="3078930"/>
          <a:ext cx="4033837" cy="1784350"/>
        </p:xfrm>
        <a:graphic>
          <a:graphicData uri="http://schemas.openxmlformats.org/presentationml/2006/ole">
            <mc:AlternateContent xmlns:mc="http://schemas.openxmlformats.org/markup-compatibility/2006">
              <mc:Choice xmlns:v="urn:schemas-microsoft-com:vml" Requires="v">
                <p:oleObj spid="_x0000_s20173" name="Equation" r:id="rId4" imgW="825500" imgH="419100" progId="Equation.DSMT4">
                  <p:embed/>
                </p:oleObj>
              </mc:Choice>
              <mc:Fallback>
                <p:oleObj name="Equation" r:id="rId4" imgW="825500" imgH="419100" progId="Equation.DSMT4">
                  <p:embed/>
                  <p:pic>
                    <p:nvPicPr>
                      <p:cNvPr id="0" name=""/>
                      <p:cNvPicPr>
                        <a:picLocks noChangeAspect="1" noChangeArrowheads="1"/>
                      </p:cNvPicPr>
                      <p:nvPr/>
                    </p:nvPicPr>
                    <p:blipFill>
                      <a:blip r:embed="rId5"/>
                      <a:srcRect/>
                      <a:stretch>
                        <a:fillRect/>
                      </a:stretch>
                    </p:blipFill>
                    <p:spPr bwMode="auto">
                      <a:xfrm>
                        <a:off x="4040686" y="3078930"/>
                        <a:ext cx="4033837" cy="1784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4"/>
          <p:cNvGraphicFramePr>
            <a:graphicFrameLocks noChangeAspect="1"/>
          </p:cNvGraphicFramePr>
          <p:nvPr>
            <p:extLst>
              <p:ext uri="{D42A27DB-BD31-4B8C-83A1-F6EECF244321}">
                <p14:modId xmlns:p14="http://schemas.microsoft.com/office/powerpoint/2010/main" val="2667373723"/>
              </p:ext>
            </p:extLst>
          </p:nvPr>
        </p:nvGraphicFramePr>
        <p:xfrm>
          <a:off x="728371" y="1759208"/>
          <a:ext cx="10465183" cy="1000126"/>
        </p:xfrm>
        <a:graphic>
          <a:graphicData uri="http://schemas.openxmlformats.org/presentationml/2006/ole">
            <mc:AlternateContent xmlns:mc="http://schemas.openxmlformats.org/markup-compatibility/2006">
              <mc:Choice xmlns:v="urn:schemas-microsoft-com:vml" Requires="v">
                <p:oleObj spid="_x0000_s20174" name="Equation" r:id="rId6" imgW="4279900" imgH="444500" progId="Equation.3">
                  <p:embed/>
                </p:oleObj>
              </mc:Choice>
              <mc:Fallback>
                <p:oleObj name="Equation" r:id="rId6" imgW="4279900" imgH="444500" progId="Equation.3">
                  <p:embed/>
                  <p:pic>
                    <p:nvPicPr>
                      <p:cNvPr id="0" name=""/>
                      <p:cNvPicPr>
                        <a:picLocks noChangeAspect="1" noChangeArrowheads="1"/>
                      </p:cNvPicPr>
                      <p:nvPr/>
                    </p:nvPicPr>
                    <p:blipFill>
                      <a:blip r:embed="rId7"/>
                      <a:srcRect/>
                      <a:stretch>
                        <a:fillRect/>
                      </a:stretch>
                    </p:blipFill>
                    <p:spPr bwMode="auto">
                      <a:xfrm>
                        <a:off x="728371" y="1759208"/>
                        <a:ext cx="10465183" cy="1000126"/>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870993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checkerboard(across)">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heckerboard(across)">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noProof="0" dirty="0"/>
              <a:t>Kaynaklar</a:t>
            </a:r>
          </a:p>
        </p:txBody>
      </p:sp>
      <p:sp>
        <p:nvSpPr>
          <p:cNvPr id="4" name="Content Placeholder 3"/>
          <p:cNvSpPr>
            <a:spLocks noGrp="1"/>
          </p:cNvSpPr>
          <p:nvPr>
            <p:ph idx="1"/>
          </p:nvPr>
        </p:nvSpPr>
        <p:spPr/>
        <p:txBody>
          <a:bodyPr/>
          <a:lstStyle/>
          <a:p>
            <a:r>
              <a:rPr lang="tr-TR" noProof="0" dirty="0"/>
              <a:t>"</a:t>
            </a:r>
            <a:r>
              <a:rPr lang="tr-TR" noProof="0" dirty="0" err="1"/>
              <a:t>Principles</a:t>
            </a:r>
            <a:r>
              <a:rPr lang="tr-TR" noProof="0" dirty="0"/>
              <a:t> of </a:t>
            </a:r>
            <a:r>
              <a:rPr lang="tr-TR" noProof="0" dirty="0" err="1"/>
              <a:t>Economics</a:t>
            </a:r>
            <a:r>
              <a:rPr lang="tr-TR" noProof="0" dirty="0"/>
              <a:t> </a:t>
            </a:r>
            <a:r>
              <a:rPr lang="tr-TR" noProof="0" dirty="0" err="1"/>
              <a:t>with</a:t>
            </a:r>
            <a:r>
              <a:rPr lang="tr-TR" noProof="0" dirty="0"/>
              <a:t> </a:t>
            </a:r>
            <a:r>
              <a:rPr lang="tr-TR" noProof="0" dirty="0" err="1"/>
              <a:t>Smartwork</a:t>
            </a:r>
            <a:r>
              <a:rPr lang="tr-TR" noProof="0" dirty="0"/>
              <a:t> Access (ISBN: 978-0-26314-5), 1st Edition, 2013" </a:t>
            </a:r>
            <a:r>
              <a:rPr lang="tr-TR" noProof="0" dirty="0" err="1"/>
              <a:t>by</a:t>
            </a:r>
            <a:r>
              <a:rPr lang="tr-TR" noProof="0" dirty="0"/>
              <a:t> </a:t>
            </a:r>
            <a:r>
              <a:rPr lang="tr-TR" noProof="0" dirty="0" err="1"/>
              <a:t>Mateer</a:t>
            </a:r>
            <a:r>
              <a:rPr lang="tr-TR" noProof="0" dirty="0"/>
              <a:t> </a:t>
            </a:r>
            <a:r>
              <a:rPr lang="tr-TR" noProof="0" dirty="0" err="1"/>
              <a:t>and</a:t>
            </a:r>
            <a:r>
              <a:rPr lang="tr-TR" noProof="0" dirty="0"/>
              <a:t> </a:t>
            </a:r>
            <a:r>
              <a:rPr lang="tr-TR" noProof="0" dirty="0" err="1"/>
              <a:t>Coppock</a:t>
            </a:r>
            <a:endParaRPr lang="tr-TR" noProof="0" dirty="0"/>
          </a:p>
          <a:p>
            <a:r>
              <a:rPr lang="tr-TR" noProof="0" dirty="0"/>
              <a:t>"</a:t>
            </a:r>
            <a:r>
              <a:rPr lang="tr-TR" noProof="0" dirty="0" err="1"/>
              <a:t>Economics</a:t>
            </a:r>
            <a:r>
              <a:rPr lang="tr-TR" noProof="0" dirty="0"/>
              <a:t>: </a:t>
            </a:r>
            <a:r>
              <a:rPr lang="tr-TR" noProof="0" dirty="0" err="1"/>
              <a:t>Custom</a:t>
            </a:r>
            <a:r>
              <a:rPr lang="tr-TR" noProof="0" dirty="0"/>
              <a:t> Edition </a:t>
            </a:r>
            <a:r>
              <a:rPr lang="tr-TR" noProof="0" dirty="0" err="1"/>
              <a:t>for</a:t>
            </a:r>
            <a:r>
              <a:rPr lang="tr-TR" noProof="0" dirty="0"/>
              <a:t> NCSU (ISBN: 9781937435202" </a:t>
            </a:r>
            <a:r>
              <a:rPr lang="tr-TR" noProof="0" dirty="0" err="1"/>
              <a:t>by</a:t>
            </a:r>
            <a:r>
              <a:rPr lang="tr-TR" noProof="0" dirty="0"/>
              <a:t> David </a:t>
            </a:r>
            <a:r>
              <a:rPr lang="tr-TR" noProof="0" dirty="0" err="1"/>
              <a:t>Hyman</a:t>
            </a:r>
            <a:endParaRPr lang="tr-TR" noProof="0" dirty="0"/>
          </a:p>
        </p:txBody>
      </p:sp>
    </p:spTree>
    <p:extLst>
      <p:ext uri="{BB962C8B-B14F-4D97-AF65-F5344CB8AC3E}">
        <p14:creationId xmlns:p14="http://schemas.microsoft.com/office/powerpoint/2010/main" val="1347033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a:xfrm>
            <a:off x="1981200" y="47"/>
            <a:ext cx="8229600" cy="1527175"/>
          </a:xfrm>
        </p:spPr>
        <p:txBody>
          <a:bodyPr/>
          <a:lstStyle/>
          <a:p>
            <a:r>
              <a:rPr lang="tr-TR" altLang="en-US" noProof="0" dirty="0">
                <a:latin typeface="Cambria"/>
              </a:rPr>
              <a:t>Örnek</a:t>
            </a:r>
          </a:p>
        </p:txBody>
      </p:sp>
      <p:sp>
        <p:nvSpPr>
          <p:cNvPr id="31746" name="Content Placeholder 2"/>
          <p:cNvSpPr>
            <a:spLocks noGrp="1"/>
          </p:cNvSpPr>
          <p:nvPr>
            <p:ph idx="1"/>
          </p:nvPr>
        </p:nvSpPr>
        <p:spPr>
          <a:xfrm>
            <a:off x="1981200" y="1712960"/>
            <a:ext cx="8229600" cy="1665287"/>
          </a:xfrm>
        </p:spPr>
        <p:txBody>
          <a:bodyPr/>
          <a:lstStyle/>
          <a:p>
            <a:pPr eaLnBrk="1" hangingPunct="1"/>
            <a:r>
              <a:rPr lang="tr-TR" altLang="en-US" sz="2800" noProof="0" dirty="0"/>
              <a:t>Park ücretleri %50 artıyor.</a:t>
            </a:r>
          </a:p>
          <a:p>
            <a:pPr eaLnBrk="1" hangingPunct="1"/>
            <a:r>
              <a:rPr lang="tr-TR" altLang="en-US" sz="2800" noProof="0" dirty="0"/>
              <a:t>Sonuç olarak, %25 daha az insan park yeri talep ediyor.</a:t>
            </a:r>
          </a:p>
        </p:txBody>
      </p:sp>
      <p:graphicFrame>
        <p:nvGraphicFramePr>
          <p:cNvPr id="4" name="Object 4"/>
          <p:cNvGraphicFramePr>
            <a:graphicFrameLocks noChangeAspect="1"/>
          </p:cNvGraphicFramePr>
          <p:nvPr/>
        </p:nvGraphicFramePr>
        <p:xfrm>
          <a:off x="5549901" y="4699000"/>
          <a:ext cx="4427539" cy="1676400"/>
        </p:xfrm>
        <a:graphic>
          <a:graphicData uri="http://schemas.openxmlformats.org/presentationml/2006/ole">
            <mc:AlternateContent xmlns:mc="http://schemas.openxmlformats.org/markup-compatibility/2006">
              <mc:Choice xmlns:v="urn:schemas-microsoft-com:vml" Requires="v">
                <p:oleObj spid="_x0000_s21231" name="Equation" r:id="rId4" imgW="1002865" imgH="393529" progId="Equation.3">
                  <p:embed/>
                </p:oleObj>
              </mc:Choice>
              <mc:Fallback>
                <p:oleObj name="Equation" r:id="rId4" imgW="1002865" imgH="39352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9901" y="4699000"/>
                        <a:ext cx="4427539" cy="1676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1748" name="Object 7"/>
          <p:cNvGraphicFramePr>
            <a:graphicFrameLocks noChangeAspect="1"/>
          </p:cNvGraphicFramePr>
          <p:nvPr>
            <p:extLst>
              <p:ext uri="{D42A27DB-BD31-4B8C-83A1-F6EECF244321}">
                <p14:modId xmlns:p14="http://schemas.microsoft.com/office/powerpoint/2010/main" val="2036514417"/>
              </p:ext>
            </p:extLst>
          </p:nvPr>
        </p:nvGraphicFramePr>
        <p:xfrm>
          <a:off x="1914525" y="4645025"/>
          <a:ext cx="3643313" cy="1784350"/>
        </p:xfrm>
        <a:graphic>
          <a:graphicData uri="http://schemas.openxmlformats.org/presentationml/2006/ole">
            <mc:AlternateContent xmlns:mc="http://schemas.openxmlformats.org/markup-compatibility/2006">
              <mc:Choice xmlns:v="urn:schemas-microsoft-com:vml" Requires="v">
                <p:oleObj spid="_x0000_s21232" name="Equation" r:id="rId6" imgW="825500" imgH="419100" progId="Equation.DSMT4">
                  <p:embed/>
                </p:oleObj>
              </mc:Choice>
              <mc:Fallback>
                <p:oleObj name="Equation" r:id="rId6" imgW="825500" imgH="419100" progId="Equation.DSMT4">
                  <p:embed/>
                  <p:pic>
                    <p:nvPicPr>
                      <p:cNvPr id="0" name=""/>
                      <p:cNvPicPr>
                        <a:picLocks noChangeAspect="1" noChangeArrowheads="1"/>
                      </p:cNvPicPr>
                      <p:nvPr/>
                    </p:nvPicPr>
                    <p:blipFill>
                      <a:blip r:embed="rId7"/>
                      <a:srcRect/>
                      <a:stretch>
                        <a:fillRect/>
                      </a:stretch>
                    </p:blipFill>
                    <p:spPr bwMode="auto">
                      <a:xfrm>
                        <a:off x="1914525" y="4645025"/>
                        <a:ext cx="3643313" cy="17843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nvGrpSpPr>
          <p:cNvPr id="2" name="Group 8"/>
          <p:cNvGrpSpPr>
            <a:grpSpLocks/>
          </p:cNvGrpSpPr>
          <p:nvPr/>
        </p:nvGrpSpPr>
        <p:grpSpPr bwMode="auto">
          <a:xfrm>
            <a:off x="6540500" y="2794000"/>
            <a:ext cx="1295400" cy="1752600"/>
            <a:chOff x="457200" y="3429000"/>
            <a:chExt cx="1295400" cy="1752600"/>
          </a:xfrm>
        </p:grpSpPr>
        <p:grpSp>
          <p:nvGrpSpPr>
            <p:cNvPr id="31750" name="Group 10"/>
            <p:cNvGrpSpPr>
              <a:grpSpLocks/>
            </p:cNvGrpSpPr>
            <p:nvPr/>
          </p:nvGrpSpPr>
          <p:grpSpPr bwMode="auto">
            <a:xfrm>
              <a:off x="457200" y="3429000"/>
              <a:ext cx="1295400" cy="1295400"/>
              <a:chOff x="7086600" y="-39469"/>
              <a:chExt cx="1295400" cy="1295400"/>
            </a:xfrm>
          </p:grpSpPr>
          <p:cxnSp>
            <p:nvCxnSpPr>
              <p:cNvPr id="9" name="Straight Arrow Connector 8"/>
              <p:cNvCxnSpPr/>
              <p:nvPr/>
            </p:nvCxnSpPr>
            <p:spPr>
              <a:xfrm>
                <a:off x="7696200" y="-39469"/>
                <a:ext cx="0" cy="609600"/>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31753" name="TextBox 8"/>
              <p:cNvSpPr txBox="1">
                <a:spLocks noChangeArrowheads="1"/>
              </p:cNvSpPr>
              <p:nvPr/>
            </p:nvSpPr>
            <p:spPr bwMode="auto">
              <a:xfrm>
                <a:off x="7086600" y="609600"/>
                <a:ext cx="1295400" cy="646331"/>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tr-TR" altLang="en-US" sz="1800" dirty="0">
                    <a:latin typeface="Cambria"/>
                    <a:cs typeface="Cambria"/>
                  </a:rPr>
                  <a:t>Rakamları yerine koy</a:t>
                </a:r>
              </a:p>
            </p:txBody>
          </p:sp>
        </p:grpSp>
        <p:cxnSp>
          <p:nvCxnSpPr>
            <p:cNvPr id="8" name="Straight Arrow Connector 7"/>
            <p:cNvCxnSpPr/>
            <p:nvPr/>
          </p:nvCxnSpPr>
          <p:spPr bwMode="auto">
            <a:xfrm>
              <a:off x="1066800" y="4724400"/>
              <a:ext cx="0" cy="457200"/>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841482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heckerboard(across)">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1204522" y="10496"/>
            <a:ext cx="8229600" cy="1527175"/>
          </a:xfrm>
        </p:spPr>
        <p:txBody>
          <a:bodyPr/>
          <a:lstStyle/>
          <a:p>
            <a:r>
              <a:rPr lang="tr-TR" altLang="en-US" noProof="0" dirty="0">
                <a:latin typeface="Cambria"/>
              </a:rPr>
              <a:t>Talebin Fiyat Esnekliği</a:t>
            </a:r>
          </a:p>
        </p:txBody>
      </p:sp>
      <p:sp>
        <p:nvSpPr>
          <p:cNvPr id="28675" name="Content Placeholder 2"/>
          <p:cNvSpPr>
            <a:spLocks noGrp="1"/>
          </p:cNvSpPr>
          <p:nvPr>
            <p:ph idx="1"/>
          </p:nvPr>
        </p:nvSpPr>
        <p:spPr>
          <a:xfrm>
            <a:off x="1090971" y="1611313"/>
            <a:ext cx="10014130" cy="4895850"/>
          </a:xfrm>
        </p:spPr>
        <p:txBody>
          <a:bodyPr/>
          <a:lstStyle/>
          <a:p>
            <a:pPr eaLnBrk="1" hangingPunct="1"/>
            <a:r>
              <a:rPr lang="tr-TR" altLang="en-US" sz="3200" noProof="0" dirty="0"/>
              <a:t>Talep elastiktir eğer</a:t>
            </a:r>
          </a:p>
          <a:p>
            <a:pPr lvl="1" eaLnBrk="1" hangingPunct="1"/>
            <a:r>
              <a:rPr lang="tr-TR" altLang="en-US" sz="2800" noProof="0" dirty="0"/>
              <a:t>Fiyattaki bir değişikliğe talep edilen miktar daha fazla cevap verirse.</a:t>
            </a:r>
          </a:p>
          <a:p>
            <a:pPr lvl="1" eaLnBrk="1" hangingPunct="1"/>
            <a:r>
              <a:rPr lang="tr-TR" altLang="en-US" sz="2800" noProof="0" dirty="0"/>
              <a:t>Elastik = "</a:t>
            </a:r>
            <a:r>
              <a:rPr lang="tr-TR" altLang="ja-JP" sz="2800" noProof="0" dirty="0"/>
              <a:t>hassas" ya da "cevap (tepki) verir."</a:t>
            </a:r>
          </a:p>
          <a:p>
            <a:pPr marL="457200" lvl="1" indent="0" eaLnBrk="1" hangingPunct="1">
              <a:buNone/>
            </a:pPr>
            <a:endParaRPr lang="tr-TR" altLang="ja-JP" sz="2800" noProof="0" dirty="0"/>
          </a:p>
          <a:p>
            <a:pPr eaLnBrk="1" hangingPunct="1"/>
            <a:r>
              <a:rPr lang="tr-TR" altLang="en-US" sz="3200" noProof="0" dirty="0"/>
              <a:t>Talep inelastiktir eğer</a:t>
            </a:r>
          </a:p>
          <a:p>
            <a:pPr lvl="1" eaLnBrk="1" hangingPunct="1"/>
            <a:r>
              <a:rPr lang="tr-TR" altLang="en-US" sz="2800" noProof="0" dirty="0"/>
              <a:t>Fiyattaki bir değişikliğe talep edilen miktar daha az cevap verirse.</a:t>
            </a:r>
          </a:p>
          <a:p>
            <a:pPr lvl="1" eaLnBrk="1" hangingPunct="1"/>
            <a:r>
              <a:rPr lang="tr-TR" altLang="en-US" sz="2800" noProof="0" dirty="0"/>
              <a:t>İnelastik = </a:t>
            </a:r>
            <a:r>
              <a:rPr lang="tr-TR" altLang="ja-JP" sz="2800" noProof="0" dirty="0"/>
              <a:t>"hassas değil" ya da "cevap (tepki) vermez."</a:t>
            </a:r>
            <a:endParaRPr lang="tr-TR" altLang="en-US" sz="2800" noProof="0" dirty="0"/>
          </a:p>
        </p:txBody>
      </p:sp>
      <p:pic>
        <p:nvPicPr>
          <p:cNvPr id="17411"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t="22272" b="14653"/>
          <a:stretch>
            <a:fillRect/>
          </a:stretch>
        </p:blipFill>
        <p:spPr bwMode="auto">
          <a:xfrm>
            <a:off x="6977065" y="3698875"/>
            <a:ext cx="2646363" cy="1112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07756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8675">
                                            <p:txEl>
                                              <p:pRg st="1" end="1"/>
                                            </p:txEl>
                                          </p:spTgt>
                                        </p:tgtEl>
                                        <p:attrNameLst>
                                          <p:attrName>style.visibility</p:attrName>
                                        </p:attrNameLst>
                                      </p:cBhvr>
                                      <p:to>
                                        <p:strVal val="visible"/>
                                      </p:to>
                                    </p:set>
                                    <p:animEffect transition="in" filter="barn(inVertical)">
                                      <p:cBhvr>
                                        <p:cTn id="7" dur="500"/>
                                        <p:tgtEl>
                                          <p:spTgt spid="28675">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8675">
                                            <p:txEl>
                                              <p:pRg st="2" end="2"/>
                                            </p:txEl>
                                          </p:spTgt>
                                        </p:tgtEl>
                                        <p:attrNameLst>
                                          <p:attrName>style.visibility</p:attrName>
                                        </p:attrNameLst>
                                      </p:cBhvr>
                                      <p:to>
                                        <p:strVal val="visible"/>
                                      </p:to>
                                    </p:set>
                                    <p:animEffect transition="in" filter="barn(inVertical)">
                                      <p:cBhvr>
                                        <p:cTn id="10" dur="500"/>
                                        <p:tgtEl>
                                          <p:spTgt spid="28675">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28675">
                                            <p:txEl>
                                              <p:pRg st="4" end="4"/>
                                            </p:txEl>
                                          </p:spTgt>
                                        </p:tgtEl>
                                        <p:attrNameLst>
                                          <p:attrName>style.visibility</p:attrName>
                                        </p:attrNameLst>
                                      </p:cBhvr>
                                      <p:to>
                                        <p:strVal val="visible"/>
                                      </p:to>
                                    </p:set>
                                    <p:animEffect transition="in" filter="barn(inVertical)">
                                      <p:cBhvr>
                                        <p:cTn id="13" dur="500"/>
                                        <p:tgtEl>
                                          <p:spTgt spid="28675">
                                            <p:txEl>
                                              <p:pRg st="4" end="4"/>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28675">
                                            <p:txEl>
                                              <p:pRg st="5" end="5"/>
                                            </p:txEl>
                                          </p:spTgt>
                                        </p:tgtEl>
                                        <p:attrNameLst>
                                          <p:attrName>style.visibility</p:attrName>
                                        </p:attrNameLst>
                                      </p:cBhvr>
                                      <p:to>
                                        <p:strVal val="visible"/>
                                      </p:to>
                                    </p:set>
                                    <p:animEffect transition="in" filter="barn(inVertical)">
                                      <p:cBhvr>
                                        <p:cTn id="16" dur="500"/>
                                        <p:tgtEl>
                                          <p:spTgt spid="28675">
                                            <p:txEl>
                                              <p:pRg st="5" end="5"/>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28675">
                                            <p:txEl>
                                              <p:pRg st="6" end="6"/>
                                            </p:txEl>
                                          </p:spTgt>
                                        </p:tgtEl>
                                        <p:attrNameLst>
                                          <p:attrName>style.visibility</p:attrName>
                                        </p:attrNameLst>
                                      </p:cBhvr>
                                      <p:to>
                                        <p:strVal val="visible"/>
                                      </p:to>
                                    </p:set>
                                    <p:animEffect transition="in" filter="barn(inVertical)">
                                      <p:cBhvr>
                                        <p:cTn id="19" dur="500"/>
                                        <p:tgtEl>
                                          <p:spTgt spid="2867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a:xfrm>
            <a:off x="1981200" y="47"/>
            <a:ext cx="8229600" cy="1527175"/>
          </a:xfrm>
        </p:spPr>
        <p:txBody>
          <a:bodyPr/>
          <a:lstStyle/>
          <a:p>
            <a:r>
              <a:rPr lang="tr-TR" altLang="en-US" noProof="0" dirty="0">
                <a:latin typeface="Cambria"/>
              </a:rPr>
              <a:t>Örnek</a:t>
            </a:r>
          </a:p>
        </p:txBody>
      </p:sp>
      <p:sp>
        <p:nvSpPr>
          <p:cNvPr id="3076" name="Content Placeholder 2"/>
          <p:cNvSpPr>
            <a:spLocks noGrp="1"/>
          </p:cNvSpPr>
          <p:nvPr>
            <p:ph idx="1"/>
          </p:nvPr>
        </p:nvSpPr>
        <p:spPr>
          <a:xfrm>
            <a:off x="1981200" y="3303588"/>
            <a:ext cx="8229600" cy="3149600"/>
          </a:xfrm>
        </p:spPr>
        <p:txBody>
          <a:bodyPr/>
          <a:lstStyle/>
          <a:p>
            <a:pPr eaLnBrk="1" hangingPunct="1"/>
            <a:r>
              <a:rPr lang="tr-TR" altLang="en-US" sz="2800" noProof="0" dirty="0"/>
              <a:t>Yukarıdaki numerik sonuç neyi ifade eder?</a:t>
            </a:r>
          </a:p>
          <a:p>
            <a:pPr lvl="1" eaLnBrk="1" hangingPunct="1"/>
            <a:r>
              <a:rPr lang="tr-TR" altLang="en-US" sz="2400" noProof="0" dirty="0"/>
              <a:t>Bu durumda, talep edilen miktardan gelen cevap göreceli olarak küçüktür (fiyattaki değişime göre).</a:t>
            </a:r>
          </a:p>
          <a:p>
            <a:pPr lvl="1" eaLnBrk="1" hangingPunct="1"/>
            <a:r>
              <a:rPr lang="tr-TR" altLang="en-US" sz="2400" noProof="0" dirty="0"/>
              <a:t>Park yeri için talep inelastiktir.</a:t>
            </a:r>
          </a:p>
          <a:p>
            <a:pPr eaLnBrk="1" hangingPunct="1"/>
            <a:r>
              <a:rPr lang="tr-TR" altLang="en-US" sz="2800" noProof="0" dirty="0"/>
              <a:t>Sonuç neden negatif?</a:t>
            </a:r>
          </a:p>
          <a:p>
            <a:pPr lvl="1" eaLnBrk="1" hangingPunct="1"/>
            <a:r>
              <a:rPr lang="tr-TR" altLang="en-US" sz="2400" noProof="0" dirty="0"/>
              <a:t>Fiyat ve talep edilen miktar arasında negatif bir ilişki var.</a:t>
            </a:r>
          </a:p>
        </p:txBody>
      </p:sp>
      <p:graphicFrame>
        <p:nvGraphicFramePr>
          <p:cNvPr id="33795" name="Object 1"/>
          <p:cNvGraphicFramePr>
            <a:graphicFrameLocks noChangeAspect="1"/>
          </p:cNvGraphicFramePr>
          <p:nvPr>
            <p:extLst>
              <p:ext uri="{D42A27DB-BD31-4B8C-83A1-F6EECF244321}">
                <p14:modId xmlns:p14="http://schemas.microsoft.com/office/powerpoint/2010/main" val="3741419880"/>
              </p:ext>
            </p:extLst>
          </p:nvPr>
        </p:nvGraphicFramePr>
        <p:xfrm>
          <a:off x="2947988" y="1700213"/>
          <a:ext cx="6296025" cy="1462087"/>
        </p:xfrm>
        <a:graphic>
          <a:graphicData uri="http://schemas.openxmlformats.org/presentationml/2006/ole">
            <mc:AlternateContent xmlns:mc="http://schemas.openxmlformats.org/markup-compatibility/2006">
              <mc:Choice xmlns:v="urn:schemas-microsoft-com:vml" Requires="v">
                <p:oleObj spid="_x0000_s21894" name="Equation" r:id="rId4" imgW="1752600" imgH="419100" progId="Equation.DSMT4">
                  <p:embed/>
                </p:oleObj>
              </mc:Choice>
              <mc:Fallback>
                <p:oleObj name="Equation" r:id="rId4" imgW="1752600" imgH="419100" progId="Equation.DSMT4">
                  <p:embed/>
                  <p:pic>
                    <p:nvPicPr>
                      <p:cNvPr id="0" name=""/>
                      <p:cNvPicPr>
                        <a:picLocks noChangeAspect="1" noChangeArrowheads="1"/>
                      </p:cNvPicPr>
                      <p:nvPr/>
                    </p:nvPicPr>
                    <p:blipFill>
                      <a:blip r:embed="rId5"/>
                      <a:srcRect/>
                      <a:stretch>
                        <a:fillRect/>
                      </a:stretch>
                    </p:blipFill>
                    <p:spPr bwMode="auto">
                      <a:xfrm>
                        <a:off x="2947988" y="1700213"/>
                        <a:ext cx="6296025" cy="1462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7336791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076">
                                            <p:txEl>
                                              <p:pRg st="1" end="1"/>
                                            </p:txEl>
                                          </p:spTgt>
                                        </p:tgtEl>
                                        <p:attrNameLst>
                                          <p:attrName>style.visibility</p:attrName>
                                        </p:attrNameLst>
                                      </p:cBhvr>
                                      <p:to>
                                        <p:strVal val="visible"/>
                                      </p:to>
                                    </p:set>
                                    <p:animEffect transition="in" filter="barn(inVertical)">
                                      <p:cBhvr>
                                        <p:cTn id="7" dur="500"/>
                                        <p:tgtEl>
                                          <p:spTgt spid="3076">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076">
                                            <p:txEl>
                                              <p:pRg st="2" end="2"/>
                                            </p:txEl>
                                          </p:spTgt>
                                        </p:tgtEl>
                                        <p:attrNameLst>
                                          <p:attrName>style.visibility</p:attrName>
                                        </p:attrNameLst>
                                      </p:cBhvr>
                                      <p:to>
                                        <p:strVal val="visible"/>
                                      </p:to>
                                    </p:set>
                                    <p:animEffect transition="in" filter="barn(inVertical)">
                                      <p:cBhvr>
                                        <p:cTn id="10" dur="500"/>
                                        <p:tgtEl>
                                          <p:spTgt spid="3076">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3076">
                                            <p:txEl>
                                              <p:pRg st="4" end="4"/>
                                            </p:txEl>
                                          </p:spTgt>
                                        </p:tgtEl>
                                        <p:attrNameLst>
                                          <p:attrName>style.visibility</p:attrName>
                                        </p:attrNameLst>
                                      </p:cBhvr>
                                      <p:to>
                                        <p:strVal val="visible"/>
                                      </p:to>
                                    </p:set>
                                    <p:animEffect transition="in" filter="barn(inVertical)">
                                      <p:cBhvr>
                                        <p:cTn id="15" dur="500"/>
                                        <p:tgtEl>
                                          <p:spTgt spid="307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_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60E6FF"/>
      </a:hlink>
      <a:folHlink>
        <a:srgbClr val="91EE1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2613</TotalTime>
  <Words>2303</Words>
  <Application>Microsoft Macintosh PowerPoint</Application>
  <PresentationFormat>Widescreen</PresentationFormat>
  <Paragraphs>518</Paragraphs>
  <Slides>60</Slides>
  <Notes>60</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60</vt:i4>
      </vt:variant>
    </vt:vector>
  </HeadingPairs>
  <TitlesOfParts>
    <vt:vector size="67" baseType="lpstr">
      <vt:lpstr>Arial</vt:lpstr>
      <vt:lpstr>Calibri</vt:lpstr>
      <vt:lpstr>Cambria</vt:lpstr>
      <vt:lpstr>Helvetica Neue</vt:lpstr>
      <vt:lpstr>2_Office Theme</vt:lpstr>
      <vt:lpstr>1_Office Theme</vt:lpstr>
      <vt:lpstr>Equation</vt:lpstr>
      <vt:lpstr>Ekonomi</vt:lpstr>
      <vt:lpstr>Hafta #4 Konu Başlıkları</vt:lpstr>
      <vt:lpstr>Esneklik</vt:lpstr>
      <vt:lpstr>Talebin Fiyat Esnekliği</vt:lpstr>
      <vt:lpstr>Talebin Fiyat Esnekliğini Hesaplama</vt:lpstr>
      <vt:lpstr>Talebin Fiyat Esnekliği Formülü</vt:lpstr>
      <vt:lpstr>Örnek</vt:lpstr>
      <vt:lpstr>Talebin Fiyat Esnekliği</vt:lpstr>
      <vt:lpstr>Örnek</vt:lpstr>
      <vt:lpstr>Orta Nokta Metodu</vt:lpstr>
      <vt:lpstr>Orta Nokta Metodu</vt:lpstr>
      <vt:lpstr>Orta Nokta Metodu</vt:lpstr>
      <vt:lpstr>Talebin Fiyat Esnekliği</vt:lpstr>
      <vt:lpstr>Talebin Fiyat Esnekliği</vt:lpstr>
      <vt:lpstr>Talebin Fiyat Esnekliği</vt:lpstr>
      <vt:lpstr>PowerPoint Presentation</vt:lpstr>
      <vt:lpstr>Belirleyiciler: Talebin Fiyat Esnekliği</vt:lpstr>
      <vt:lpstr>Belirleyiciler: Talebin Fiyat Esnekliği</vt:lpstr>
      <vt:lpstr>Belirleyiciler: Talebin Fiyat Esnekliği</vt:lpstr>
      <vt:lpstr>Belirleyiciler: Talebin Fiyat Esnekliği</vt:lpstr>
      <vt:lpstr>Belirleyiciler: Talebin Fiyat Esnekliği</vt:lpstr>
      <vt:lpstr>Ekonomi: Jingle All the Way </vt:lpstr>
      <vt:lpstr>Eğim ve Esneklik</vt:lpstr>
      <vt:lpstr>PowerPoint Presentation</vt:lpstr>
      <vt:lpstr>Talep Esnekliği ve Toplam Hasılat</vt:lpstr>
      <vt:lpstr>PowerPoint Presentation</vt:lpstr>
      <vt:lpstr>Fiyat Esnekliği ve Grafiği</vt:lpstr>
      <vt:lpstr>Fiyat Esnekliği ve Grafiği</vt:lpstr>
      <vt:lpstr>Fiyat Esnekliği ve Grafiği</vt:lpstr>
      <vt:lpstr>Fiyat Esnekliği ve Grafiği</vt:lpstr>
      <vt:lpstr>Fiyat Esnekliği ve Grafiği</vt:lpstr>
      <vt:lpstr>Zaman, Esneklik ve Talep Eğrisi</vt:lpstr>
      <vt:lpstr>Gelir Esnekliği</vt:lpstr>
      <vt:lpstr>Gelir Esnekliği</vt:lpstr>
      <vt:lpstr>Gelir Esnekliği</vt:lpstr>
      <vt:lpstr>PowerPoint Presentation</vt:lpstr>
      <vt:lpstr>Alıştırma Ürünleri Kategorize Etme</vt:lpstr>
      <vt:lpstr>Çapraz Fiyat Esnekliği</vt:lpstr>
      <vt:lpstr>PowerPoint Presentation</vt:lpstr>
      <vt:lpstr>Arzın Fiyat Esnekliği</vt:lpstr>
      <vt:lpstr>Belirleyiciler: Arzın Fiyat Esnekliği</vt:lpstr>
      <vt:lpstr>PowerPoint Presentation</vt:lpstr>
      <vt:lpstr>Belirleyiciler: Arzın Fiyat Esnekliği</vt:lpstr>
      <vt:lpstr>PowerPoint Presentation</vt:lpstr>
      <vt:lpstr>Arz ve Talebi Birleştirme</vt:lpstr>
      <vt:lpstr>PowerPoint Presentation</vt:lpstr>
      <vt:lpstr>Örnek Çalışma : Uyuşturucu Madde Esnekliği ve Hasılat</vt:lpstr>
      <vt:lpstr>Uyuşturucu Madde Esnekliği ve Hasılat</vt:lpstr>
      <vt:lpstr>Uyuşturucu Madde Esnekliği ve Hasılat</vt:lpstr>
      <vt:lpstr>Uyuşturucu Madde Esnekliği ve Hasılat</vt:lpstr>
      <vt:lpstr>Uyuşturucu Madde Esnekliği ve Hasılat</vt:lpstr>
      <vt:lpstr>Uyuşturucu Madde Esnekliği ve Hasılat</vt:lpstr>
      <vt:lpstr>Uyuşturucu Madde Esnekliği ve Hasılat</vt:lpstr>
      <vt:lpstr>Uyuşturucu Madde Esnekliği ve Hasılat</vt:lpstr>
      <vt:lpstr>Örnek Sorular</vt:lpstr>
      <vt:lpstr>Örnek Sorular</vt:lpstr>
      <vt:lpstr>Örnek Sorular</vt:lpstr>
      <vt:lpstr>Örnek Sorular</vt:lpstr>
      <vt:lpstr>Örnek Sorular</vt:lpstr>
      <vt:lpstr>Kaynaklar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Economics EC 205 – Sections 202 and 206</dc:title>
  <dc:creator>Omer Kara</dc:creator>
  <cp:lastModifiedBy>Omer Kara</cp:lastModifiedBy>
  <cp:revision>330</cp:revision>
  <dcterms:created xsi:type="dcterms:W3CDTF">2014-08-09T22:27:57Z</dcterms:created>
  <dcterms:modified xsi:type="dcterms:W3CDTF">2020-07-31T13:27:12Z</dcterms:modified>
</cp:coreProperties>
</file>